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 id="2147483734" r:id="rId3"/>
  </p:sldMasterIdLst>
  <p:notesMasterIdLst>
    <p:notesMasterId r:id="rId23"/>
  </p:notesMasterIdLst>
  <p:sldIdLst>
    <p:sldId id="283" r:id="rId4"/>
    <p:sldId id="284" r:id="rId5"/>
    <p:sldId id="288" r:id="rId6"/>
    <p:sldId id="286" r:id="rId7"/>
    <p:sldId id="278" r:id="rId8"/>
    <p:sldId id="262" r:id="rId9"/>
    <p:sldId id="260" r:id="rId10"/>
    <p:sldId id="261" r:id="rId11"/>
    <p:sldId id="263" r:id="rId12"/>
    <p:sldId id="281" r:id="rId13"/>
    <p:sldId id="264" r:id="rId14"/>
    <p:sldId id="287" r:id="rId15"/>
    <p:sldId id="265" r:id="rId16"/>
    <p:sldId id="280" r:id="rId17"/>
    <p:sldId id="266" r:id="rId18"/>
    <p:sldId id="267" r:id="rId19"/>
    <p:sldId id="268" r:id="rId20"/>
    <p:sldId id="282" r:id="rId21"/>
    <p:sldId id="28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149" autoAdjust="0"/>
    <p:restoredTop sz="76708" autoAdjust="0"/>
  </p:normalViewPr>
  <p:slideViewPr>
    <p:cSldViewPr snapToGrid="0">
      <p:cViewPr>
        <p:scale>
          <a:sx n="99" d="100"/>
          <a:sy n="99" d="100"/>
        </p:scale>
        <p:origin x="-702"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E47D4A-59F8-4320-BBA4-89D4FF874E5A}"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BE27523B-14B8-4482-89CB-BE5680B4EE67}">
      <dgm:prSet/>
      <dgm:spPr/>
      <dgm:t>
        <a:bodyPr/>
        <a:lstStyle/>
        <a:p>
          <a:pPr rtl="0"/>
          <a:r>
            <a:rPr dirty="0" err="1"/>
            <a:t>Présentation</a:t>
          </a:r>
          <a:r>
            <a:rPr dirty="0"/>
            <a:t> et engagement </a:t>
          </a:r>
        </a:p>
      </dgm:t>
    </dgm:pt>
    <dgm:pt modelId="{5EF0F7D9-7DAC-4C01-A237-EB500F97524E}" type="parTrans" cxnId="{C4672316-401E-4A03-A609-55FCC312E0C3}">
      <dgm:prSet/>
      <dgm:spPr/>
      <dgm:t>
        <a:bodyPr/>
        <a:lstStyle/>
        <a:p>
          <a:endParaRPr lang="en-US"/>
        </a:p>
      </dgm:t>
    </dgm:pt>
    <dgm:pt modelId="{DCBEDAB1-CCD0-43A6-BDEE-CADAEAEBB2FF}" type="sibTrans" cxnId="{C4672316-401E-4A03-A609-55FCC312E0C3}">
      <dgm:prSet/>
      <dgm:spPr/>
      <dgm:t>
        <a:bodyPr/>
        <a:lstStyle/>
        <a:p>
          <a:endParaRPr lang="en-US"/>
        </a:p>
      </dgm:t>
    </dgm:pt>
    <dgm:pt modelId="{CB24CF78-7E7F-49BE-B0BE-0232AC5792F7}">
      <dgm:prSet/>
      <dgm:spPr/>
      <dgm:t>
        <a:bodyPr/>
        <a:lstStyle/>
        <a:p>
          <a:pPr rtl="0"/>
          <a:r>
            <a:t>Évaluation</a:t>
          </a:r>
        </a:p>
      </dgm:t>
    </dgm:pt>
    <dgm:pt modelId="{FBDE9160-889D-446A-8C64-F274F449FCFF}" type="parTrans" cxnId="{938D74E8-4253-4891-9357-9938E91295F2}">
      <dgm:prSet/>
      <dgm:spPr/>
      <dgm:t>
        <a:bodyPr/>
        <a:lstStyle/>
        <a:p>
          <a:endParaRPr lang="en-US"/>
        </a:p>
      </dgm:t>
    </dgm:pt>
    <dgm:pt modelId="{F62077DC-475B-40AC-9329-3B65C623BF03}" type="sibTrans" cxnId="{938D74E8-4253-4891-9357-9938E91295F2}">
      <dgm:prSet/>
      <dgm:spPr/>
      <dgm:t>
        <a:bodyPr/>
        <a:lstStyle/>
        <a:p>
          <a:endParaRPr lang="en-US"/>
        </a:p>
      </dgm:t>
    </dgm:pt>
    <dgm:pt modelId="{272AA5D3-E40D-4170-A96C-0672ED0C7B57}">
      <dgm:prSet/>
      <dgm:spPr/>
      <dgm:t>
        <a:bodyPr/>
        <a:lstStyle/>
        <a:p>
          <a:pPr rtl="0"/>
          <a:r>
            <a:t>Élaboration du plan d'action personnalisé</a:t>
          </a:r>
        </a:p>
      </dgm:t>
    </dgm:pt>
    <dgm:pt modelId="{BA6298D3-6F40-48BA-BEAE-32AE47B2B4CB}" type="parTrans" cxnId="{5D2944CD-A104-437D-ACCA-C2AD2B0AF830}">
      <dgm:prSet/>
      <dgm:spPr/>
      <dgm:t>
        <a:bodyPr/>
        <a:lstStyle/>
        <a:p>
          <a:endParaRPr lang="en-US"/>
        </a:p>
      </dgm:t>
    </dgm:pt>
    <dgm:pt modelId="{507E3672-09B3-4BDD-A30E-6475F47935C3}" type="sibTrans" cxnId="{5D2944CD-A104-437D-ACCA-C2AD2B0AF830}">
      <dgm:prSet/>
      <dgm:spPr/>
      <dgm:t>
        <a:bodyPr/>
        <a:lstStyle/>
        <a:p>
          <a:endParaRPr lang="en-US"/>
        </a:p>
      </dgm:t>
    </dgm:pt>
    <dgm:pt modelId="{0AA87757-D0CC-4C32-BF09-4A95A5A46FCC}">
      <dgm:prSet/>
      <dgm:spPr/>
      <dgm:t>
        <a:bodyPr/>
        <a:lstStyle/>
        <a:p>
          <a:pPr rtl="0"/>
          <a:r>
            <a:rPr dirty="0" err="1"/>
            <a:t>Mise</a:t>
          </a:r>
          <a:r>
            <a:rPr dirty="0"/>
            <a:t> </a:t>
          </a:r>
          <a:r>
            <a:rPr dirty="0" err="1"/>
            <a:t>en</a:t>
          </a:r>
          <a:r>
            <a:rPr dirty="0"/>
            <a:t> </a:t>
          </a:r>
          <a:r>
            <a:rPr dirty="0" err="1"/>
            <a:t>œuvre</a:t>
          </a:r>
          <a:r>
            <a:rPr dirty="0"/>
            <a:t> du plan </a:t>
          </a:r>
          <a:r>
            <a:rPr dirty="0" err="1"/>
            <a:t>d'action</a:t>
          </a:r>
          <a:r>
            <a:rPr dirty="0"/>
            <a:t> </a:t>
          </a:r>
        </a:p>
      </dgm:t>
    </dgm:pt>
    <dgm:pt modelId="{AD23E7D0-B5C8-40B2-9E7A-F82D3B460271}" type="parTrans" cxnId="{3C9D61CB-3E88-4522-B58A-6827B053BB99}">
      <dgm:prSet/>
      <dgm:spPr/>
      <dgm:t>
        <a:bodyPr/>
        <a:lstStyle/>
        <a:p>
          <a:endParaRPr lang="en-US"/>
        </a:p>
      </dgm:t>
    </dgm:pt>
    <dgm:pt modelId="{04D58D4D-A2B4-45F3-94AD-4EA43A03799F}" type="sibTrans" cxnId="{3C9D61CB-3E88-4522-B58A-6827B053BB99}">
      <dgm:prSet/>
      <dgm:spPr/>
      <dgm:t>
        <a:bodyPr/>
        <a:lstStyle/>
        <a:p>
          <a:endParaRPr lang="en-US"/>
        </a:p>
      </dgm:t>
    </dgm:pt>
    <dgm:pt modelId="{FEB1256A-7381-4B0D-A282-B2A161BA46CD}">
      <dgm:prSet/>
      <dgm:spPr/>
      <dgm:t>
        <a:bodyPr/>
        <a:lstStyle/>
        <a:p>
          <a:pPr rtl="0"/>
          <a:r>
            <a:t>Suivi personnalisé</a:t>
          </a:r>
        </a:p>
      </dgm:t>
    </dgm:pt>
    <dgm:pt modelId="{A1CDDC09-ECF2-4968-B60D-DDF9E9EEC648}" type="parTrans" cxnId="{5FB1A969-1F23-4128-B7F7-F8CEC5913CD8}">
      <dgm:prSet/>
      <dgm:spPr/>
      <dgm:t>
        <a:bodyPr/>
        <a:lstStyle/>
        <a:p>
          <a:endParaRPr lang="en-US"/>
        </a:p>
      </dgm:t>
    </dgm:pt>
    <dgm:pt modelId="{7646D114-90FA-4AA0-91CA-2993C2C9CA5D}" type="sibTrans" cxnId="{5FB1A969-1F23-4128-B7F7-F8CEC5913CD8}">
      <dgm:prSet/>
      <dgm:spPr/>
      <dgm:t>
        <a:bodyPr/>
        <a:lstStyle/>
        <a:p>
          <a:endParaRPr lang="en-US"/>
        </a:p>
      </dgm:t>
    </dgm:pt>
    <dgm:pt modelId="{F3D4AB47-4697-4E7B-9C3A-5541978B42C9}">
      <dgm:prSet/>
      <dgm:spPr/>
      <dgm:t>
        <a:bodyPr/>
        <a:lstStyle/>
        <a:p>
          <a:pPr rtl="0"/>
          <a:r>
            <a:t>Clôture du dossier</a:t>
          </a:r>
        </a:p>
      </dgm:t>
    </dgm:pt>
    <dgm:pt modelId="{31495A8D-9742-4382-80E6-736802559F84}" type="parTrans" cxnId="{6692F1F8-AC88-4BAD-B97E-0D90337C9D20}">
      <dgm:prSet/>
      <dgm:spPr/>
      <dgm:t>
        <a:bodyPr/>
        <a:lstStyle/>
        <a:p>
          <a:endParaRPr lang="en-US"/>
        </a:p>
      </dgm:t>
    </dgm:pt>
    <dgm:pt modelId="{D3942ACD-2F75-4BBE-89B1-7CA6698DF0C1}" type="sibTrans" cxnId="{6692F1F8-AC88-4BAD-B97E-0D90337C9D20}">
      <dgm:prSet/>
      <dgm:spPr/>
      <dgm:t>
        <a:bodyPr/>
        <a:lstStyle/>
        <a:p>
          <a:endParaRPr lang="en-US"/>
        </a:p>
      </dgm:t>
    </dgm:pt>
    <dgm:pt modelId="{E9AB4464-B853-4228-8CA2-02AB9AEC575F}" type="pres">
      <dgm:prSet presAssocID="{68E47D4A-59F8-4320-BBA4-89D4FF874E5A}" presName="rootnode" presStyleCnt="0">
        <dgm:presLayoutVars>
          <dgm:chMax/>
          <dgm:chPref/>
          <dgm:dir/>
          <dgm:animLvl val="lvl"/>
        </dgm:presLayoutVars>
      </dgm:prSet>
      <dgm:spPr/>
      <dgm:t>
        <a:bodyPr/>
        <a:lstStyle/>
        <a:p>
          <a:endParaRPr lang="en-GB"/>
        </a:p>
      </dgm:t>
    </dgm:pt>
    <dgm:pt modelId="{3A00E5D9-8002-44E5-8E5E-99892C9D3BB1}" type="pres">
      <dgm:prSet presAssocID="{BE27523B-14B8-4482-89CB-BE5680B4EE67}" presName="composite" presStyleCnt="0"/>
      <dgm:spPr/>
    </dgm:pt>
    <dgm:pt modelId="{7527C0C3-39E3-4C66-92FC-54D57F2363B2}" type="pres">
      <dgm:prSet presAssocID="{BE27523B-14B8-4482-89CB-BE5680B4EE67}" presName="LShape" presStyleLbl="alignNode1" presStyleIdx="0" presStyleCnt="11"/>
      <dgm:spPr/>
    </dgm:pt>
    <dgm:pt modelId="{B14538EA-6461-44A9-951F-C36F0057DFE4}" type="pres">
      <dgm:prSet presAssocID="{BE27523B-14B8-4482-89CB-BE5680B4EE67}" presName="ParentText" presStyleLbl="revTx" presStyleIdx="0" presStyleCnt="6">
        <dgm:presLayoutVars>
          <dgm:chMax val="0"/>
          <dgm:chPref val="0"/>
          <dgm:bulletEnabled val="1"/>
        </dgm:presLayoutVars>
      </dgm:prSet>
      <dgm:spPr/>
      <dgm:t>
        <a:bodyPr/>
        <a:lstStyle/>
        <a:p>
          <a:endParaRPr lang="en-GB"/>
        </a:p>
      </dgm:t>
    </dgm:pt>
    <dgm:pt modelId="{58F406AF-12EF-4660-B081-41C2D2659039}" type="pres">
      <dgm:prSet presAssocID="{BE27523B-14B8-4482-89CB-BE5680B4EE67}" presName="Triangle" presStyleLbl="alignNode1" presStyleIdx="1" presStyleCnt="11"/>
      <dgm:spPr/>
    </dgm:pt>
    <dgm:pt modelId="{BA3EDD48-A6B3-4C3F-8F31-C84A686CD8CD}" type="pres">
      <dgm:prSet presAssocID="{DCBEDAB1-CCD0-43A6-BDEE-CADAEAEBB2FF}" presName="sibTrans" presStyleCnt="0"/>
      <dgm:spPr/>
    </dgm:pt>
    <dgm:pt modelId="{FE53FBBC-0C8D-4369-88E2-4D5C7EBD6BA7}" type="pres">
      <dgm:prSet presAssocID="{DCBEDAB1-CCD0-43A6-BDEE-CADAEAEBB2FF}" presName="space" presStyleCnt="0"/>
      <dgm:spPr/>
    </dgm:pt>
    <dgm:pt modelId="{EF03FF97-BF49-4AAB-BDDE-22FFE75D4ED0}" type="pres">
      <dgm:prSet presAssocID="{CB24CF78-7E7F-49BE-B0BE-0232AC5792F7}" presName="composite" presStyleCnt="0"/>
      <dgm:spPr/>
    </dgm:pt>
    <dgm:pt modelId="{CFB79CED-B26C-4B26-B699-0BB086FD2EF9}" type="pres">
      <dgm:prSet presAssocID="{CB24CF78-7E7F-49BE-B0BE-0232AC5792F7}" presName="LShape" presStyleLbl="alignNode1" presStyleIdx="2" presStyleCnt="11"/>
      <dgm:spPr/>
    </dgm:pt>
    <dgm:pt modelId="{1D4B9C42-21F4-4984-A09E-4634E1473075}" type="pres">
      <dgm:prSet presAssocID="{CB24CF78-7E7F-49BE-B0BE-0232AC5792F7}" presName="ParentText" presStyleLbl="revTx" presStyleIdx="1" presStyleCnt="6">
        <dgm:presLayoutVars>
          <dgm:chMax val="0"/>
          <dgm:chPref val="0"/>
          <dgm:bulletEnabled val="1"/>
        </dgm:presLayoutVars>
      </dgm:prSet>
      <dgm:spPr/>
      <dgm:t>
        <a:bodyPr/>
        <a:lstStyle/>
        <a:p>
          <a:endParaRPr lang="en-GB"/>
        </a:p>
      </dgm:t>
    </dgm:pt>
    <dgm:pt modelId="{1838C6DE-4D06-4CC4-B02A-DE5C9395FEAB}" type="pres">
      <dgm:prSet presAssocID="{CB24CF78-7E7F-49BE-B0BE-0232AC5792F7}" presName="Triangle" presStyleLbl="alignNode1" presStyleIdx="3" presStyleCnt="11"/>
      <dgm:spPr/>
    </dgm:pt>
    <dgm:pt modelId="{E6C0EDD2-EAA0-4A3D-9F94-5F43B1AA5333}" type="pres">
      <dgm:prSet presAssocID="{F62077DC-475B-40AC-9329-3B65C623BF03}" presName="sibTrans" presStyleCnt="0"/>
      <dgm:spPr/>
    </dgm:pt>
    <dgm:pt modelId="{669AE0AA-81E7-4D59-84AC-AF554CACC5F6}" type="pres">
      <dgm:prSet presAssocID="{F62077DC-475B-40AC-9329-3B65C623BF03}" presName="space" presStyleCnt="0"/>
      <dgm:spPr/>
    </dgm:pt>
    <dgm:pt modelId="{8A5EF662-5851-4D1A-8D78-4F57CE56FCEC}" type="pres">
      <dgm:prSet presAssocID="{272AA5D3-E40D-4170-A96C-0672ED0C7B57}" presName="composite" presStyleCnt="0"/>
      <dgm:spPr/>
    </dgm:pt>
    <dgm:pt modelId="{D970368F-9A6B-477B-A9A9-256605503F81}" type="pres">
      <dgm:prSet presAssocID="{272AA5D3-E40D-4170-A96C-0672ED0C7B57}" presName="LShape" presStyleLbl="alignNode1" presStyleIdx="4" presStyleCnt="11"/>
      <dgm:spPr/>
    </dgm:pt>
    <dgm:pt modelId="{FFA0CFE3-26B5-4DF0-8E31-94941B4C83F8}" type="pres">
      <dgm:prSet presAssocID="{272AA5D3-E40D-4170-A96C-0672ED0C7B57}" presName="ParentText" presStyleLbl="revTx" presStyleIdx="2" presStyleCnt="6">
        <dgm:presLayoutVars>
          <dgm:chMax val="0"/>
          <dgm:chPref val="0"/>
          <dgm:bulletEnabled val="1"/>
        </dgm:presLayoutVars>
      </dgm:prSet>
      <dgm:spPr/>
      <dgm:t>
        <a:bodyPr/>
        <a:lstStyle/>
        <a:p>
          <a:endParaRPr lang="en-GB"/>
        </a:p>
      </dgm:t>
    </dgm:pt>
    <dgm:pt modelId="{66F222C1-8977-474A-BDA3-36077D9D7421}" type="pres">
      <dgm:prSet presAssocID="{272AA5D3-E40D-4170-A96C-0672ED0C7B57}" presName="Triangle" presStyleLbl="alignNode1" presStyleIdx="5" presStyleCnt="11"/>
      <dgm:spPr/>
    </dgm:pt>
    <dgm:pt modelId="{6C57DE6A-A4A5-4954-A478-72117FDB5B7B}" type="pres">
      <dgm:prSet presAssocID="{507E3672-09B3-4BDD-A30E-6475F47935C3}" presName="sibTrans" presStyleCnt="0"/>
      <dgm:spPr/>
    </dgm:pt>
    <dgm:pt modelId="{F788FD1B-D958-46B7-AB23-2D025C6161A2}" type="pres">
      <dgm:prSet presAssocID="{507E3672-09B3-4BDD-A30E-6475F47935C3}" presName="space" presStyleCnt="0"/>
      <dgm:spPr/>
    </dgm:pt>
    <dgm:pt modelId="{60FD33DE-1A74-4DF3-B458-C7683782D072}" type="pres">
      <dgm:prSet presAssocID="{0AA87757-D0CC-4C32-BF09-4A95A5A46FCC}" presName="composite" presStyleCnt="0"/>
      <dgm:spPr/>
    </dgm:pt>
    <dgm:pt modelId="{CCC6F46F-D283-4BC6-A0C4-D0D84C819B00}" type="pres">
      <dgm:prSet presAssocID="{0AA87757-D0CC-4C32-BF09-4A95A5A46FCC}" presName="LShape" presStyleLbl="alignNode1" presStyleIdx="6" presStyleCnt="11"/>
      <dgm:spPr/>
    </dgm:pt>
    <dgm:pt modelId="{43EC0BE3-7250-4F39-8E55-24C6217C5B02}" type="pres">
      <dgm:prSet presAssocID="{0AA87757-D0CC-4C32-BF09-4A95A5A46FCC}" presName="ParentText" presStyleLbl="revTx" presStyleIdx="3" presStyleCnt="6">
        <dgm:presLayoutVars>
          <dgm:chMax val="0"/>
          <dgm:chPref val="0"/>
          <dgm:bulletEnabled val="1"/>
        </dgm:presLayoutVars>
      </dgm:prSet>
      <dgm:spPr/>
      <dgm:t>
        <a:bodyPr/>
        <a:lstStyle/>
        <a:p>
          <a:endParaRPr lang="en-GB"/>
        </a:p>
      </dgm:t>
    </dgm:pt>
    <dgm:pt modelId="{F23E8A7F-EFB8-4539-8A4F-8380B9736C07}" type="pres">
      <dgm:prSet presAssocID="{0AA87757-D0CC-4C32-BF09-4A95A5A46FCC}" presName="Triangle" presStyleLbl="alignNode1" presStyleIdx="7" presStyleCnt="11"/>
      <dgm:spPr/>
    </dgm:pt>
    <dgm:pt modelId="{CE9337BA-C8AF-4814-BC8F-F69253C33A02}" type="pres">
      <dgm:prSet presAssocID="{04D58D4D-A2B4-45F3-94AD-4EA43A03799F}" presName="sibTrans" presStyleCnt="0"/>
      <dgm:spPr/>
    </dgm:pt>
    <dgm:pt modelId="{77002C99-10B8-489B-AEEF-6079E88346CB}" type="pres">
      <dgm:prSet presAssocID="{04D58D4D-A2B4-45F3-94AD-4EA43A03799F}" presName="space" presStyleCnt="0"/>
      <dgm:spPr/>
    </dgm:pt>
    <dgm:pt modelId="{BFCEFEC7-345B-4471-8760-23B3F8E96BC0}" type="pres">
      <dgm:prSet presAssocID="{FEB1256A-7381-4B0D-A282-B2A161BA46CD}" presName="composite" presStyleCnt="0"/>
      <dgm:spPr/>
    </dgm:pt>
    <dgm:pt modelId="{DF4C3DEC-E16E-4685-A310-C394CC3DD94C}" type="pres">
      <dgm:prSet presAssocID="{FEB1256A-7381-4B0D-A282-B2A161BA46CD}" presName="LShape" presStyleLbl="alignNode1" presStyleIdx="8" presStyleCnt="11"/>
      <dgm:spPr/>
    </dgm:pt>
    <dgm:pt modelId="{0F9F570F-352F-418C-A4D8-B04448F86B72}" type="pres">
      <dgm:prSet presAssocID="{FEB1256A-7381-4B0D-A282-B2A161BA46CD}" presName="ParentText" presStyleLbl="revTx" presStyleIdx="4" presStyleCnt="6">
        <dgm:presLayoutVars>
          <dgm:chMax val="0"/>
          <dgm:chPref val="0"/>
          <dgm:bulletEnabled val="1"/>
        </dgm:presLayoutVars>
      </dgm:prSet>
      <dgm:spPr/>
      <dgm:t>
        <a:bodyPr/>
        <a:lstStyle/>
        <a:p>
          <a:endParaRPr lang="en-GB"/>
        </a:p>
      </dgm:t>
    </dgm:pt>
    <dgm:pt modelId="{19057FA2-A9D3-4BDC-9247-58F225C567D4}" type="pres">
      <dgm:prSet presAssocID="{FEB1256A-7381-4B0D-A282-B2A161BA46CD}" presName="Triangle" presStyleLbl="alignNode1" presStyleIdx="9" presStyleCnt="11"/>
      <dgm:spPr/>
    </dgm:pt>
    <dgm:pt modelId="{DABDD7C8-8D8C-4F68-8494-05748CD88DD9}" type="pres">
      <dgm:prSet presAssocID="{7646D114-90FA-4AA0-91CA-2993C2C9CA5D}" presName="sibTrans" presStyleCnt="0"/>
      <dgm:spPr/>
    </dgm:pt>
    <dgm:pt modelId="{C0155750-DF03-460D-BF8B-E229121C1E4C}" type="pres">
      <dgm:prSet presAssocID="{7646D114-90FA-4AA0-91CA-2993C2C9CA5D}" presName="space" presStyleCnt="0"/>
      <dgm:spPr/>
    </dgm:pt>
    <dgm:pt modelId="{4D13170C-FDD9-4E39-9392-E567C286D815}" type="pres">
      <dgm:prSet presAssocID="{F3D4AB47-4697-4E7B-9C3A-5541978B42C9}" presName="composite" presStyleCnt="0"/>
      <dgm:spPr/>
    </dgm:pt>
    <dgm:pt modelId="{D0CC8082-20E3-4213-9A4B-3D96E48ED2EE}" type="pres">
      <dgm:prSet presAssocID="{F3D4AB47-4697-4E7B-9C3A-5541978B42C9}" presName="LShape" presStyleLbl="alignNode1" presStyleIdx="10" presStyleCnt="11"/>
      <dgm:spPr/>
    </dgm:pt>
    <dgm:pt modelId="{E17392FA-AC94-4F7F-868C-6C511CAB06D2}" type="pres">
      <dgm:prSet presAssocID="{F3D4AB47-4697-4E7B-9C3A-5541978B42C9}" presName="ParentText" presStyleLbl="revTx" presStyleIdx="5" presStyleCnt="6">
        <dgm:presLayoutVars>
          <dgm:chMax val="0"/>
          <dgm:chPref val="0"/>
          <dgm:bulletEnabled val="1"/>
        </dgm:presLayoutVars>
      </dgm:prSet>
      <dgm:spPr/>
      <dgm:t>
        <a:bodyPr/>
        <a:lstStyle/>
        <a:p>
          <a:endParaRPr lang="en-GB"/>
        </a:p>
      </dgm:t>
    </dgm:pt>
  </dgm:ptLst>
  <dgm:cxnLst>
    <dgm:cxn modelId="{C4672316-401E-4A03-A609-55FCC312E0C3}" srcId="{68E47D4A-59F8-4320-BBA4-89D4FF874E5A}" destId="{BE27523B-14B8-4482-89CB-BE5680B4EE67}" srcOrd="0" destOrd="0" parTransId="{5EF0F7D9-7DAC-4C01-A237-EB500F97524E}" sibTransId="{DCBEDAB1-CCD0-43A6-BDEE-CADAEAEBB2FF}"/>
    <dgm:cxn modelId="{254ECCB4-1540-46BF-9899-CF7397578DD0}" type="presOf" srcId="{F3D4AB47-4697-4E7B-9C3A-5541978B42C9}" destId="{E17392FA-AC94-4F7F-868C-6C511CAB06D2}" srcOrd="0" destOrd="0" presId="urn:microsoft.com/office/officeart/2009/3/layout/StepUpProcess"/>
    <dgm:cxn modelId="{FDA25B3A-B95A-4A8E-B1BF-1BAEBFE196E1}" type="presOf" srcId="{272AA5D3-E40D-4170-A96C-0672ED0C7B57}" destId="{FFA0CFE3-26B5-4DF0-8E31-94941B4C83F8}" srcOrd="0" destOrd="0" presId="urn:microsoft.com/office/officeart/2009/3/layout/StepUpProcess"/>
    <dgm:cxn modelId="{5D2944CD-A104-437D-ACCA-C2AD2B0AF830}" srcId="{68E47D4A-59F8-4320-BBA4-89D4FF874E5A}" destId="{272AA5D3-E40D-4170-A96C-0672ED0C7B57}" srcOrd="2" destOrd="0" parTransId="{BA6298D3-6F40-48BA-BEAE-32AE47B2B4CB}" sibTransId="{507E3672-09B3-4BDD-A30E-6475F47935C3}"/>
    <dgm:cxn modelId="{6692F1F8-AC88-4BAD-B97E-0D90337C9D20}" srcId="{68E47D4A-59F8-4320-BBA4-89D4FF874E5A}" destId="{F3D4AB47-4697-4E7B-9C3A-5541978B42C9}" srcOrd="5" destOrd="0" parTransId="{31495A8D-9742-4382-80E6-736802559F84}" sibTransId="{D3942ACD-2F75-4BBE-89B1-7CA6698DF0C1}"/>
    <dgm:cxn modelId="{24DA8553-6857-43A6-A64E-E30CDC368325}" type="presOf" srcId="{68E47D4A-59F8-4320-BBA4-89D4FF874E5A}" destId="{E9AB4464-B853-4228-8CA2-02AB9AEC575F}" srcOrd="0" destOrd="0" presId="urn:microsoft.com/office/officeart/2009/3/layout/StepUpProcess"/>
    <dgm:cxn modelId="{7A555C68-4DA8-41C7-AE6A-371A444DF229}" type="presOf" srcId="{0AA87757-D0CC-4C32-BF09-4A95A5A46FCC}" destId="{43EC0BE3-7250-4F39-8E55-24C6217C5B02}" srcOrd="0" destOrd="0" presId="urn:microsoft.com/office/officeart/2009/3/layout/StepUpProcess"/>
    <dgm:cxn modelId="{5FB1A969-1F23-4128-B7F7-F8CEC5913CD8}" srcId="{68E47D4A-59F8-4320-BBA4-89D4FF874E5A}" destId="{FEB1256A-7381-4B0D-A282-B2A161BA46CD}" srcOrd="4" destOrd="0" parTransId="{A1CDDC09-ECF2-4968-B60D-DDF9E9EEC648}" sibTransId="{7646D114-90FA-4AA0-91CA-2993C2C9CA5D}"/>
    <dgm:cxn modelId="{EFD38214-8E9C-4716-BC69-AF5090AC18C5}" type="presOf" srcId="{FEB1256A-7381-4B0D-A282-B2A161BA46CD}" destId="{0F9F570F-352F-418C-A4D8-B04448F86B72}" srcOrd="0" destOrd="0" presId="urn:microsoft.com/office/officeart/2009/3/layout/StepUpProcess"/>
    <dgm:cxn modelId="{3C9D61CB-3E88-4522-B58A-6827B053BB99}" srcId="{68E47D4A-59F8-4320-BBA4-89D4FF874E5A}" destId="{0AA87757-D0CC-4C32-BF09-4A95A5A46FCC}" srcOrd="3" destOrd="0" parTransId="{AD23E7D0-B5C8-40B2-9E7A-F82D3B460271}" sibTransId="{04D58D4D-A2B4-45F3-94AD-4EA43A03799F}"/>
    <dgm:cxn modelId="{938D74E8-4253-4891-9357-9938E91295F2}" srcId="{68E47D4A-59F8-4320-BBA4-89D4FF874E5A}" destId="{CB24CF78-7E7F-49BE-B0BE-0232AC5792F7}" srcOrd="1" destOrd="0" parTransId="{FBDE9160-889D-446A-8C64-F274F449FCFF}" sibTransId="{F62077DC-475B-40AC-9329-3B65C623BF03}"/>
    <dgm:cxn modelId="{666903B2-50AD-48BE-897F-9E9C6A85194A}" type="presOf" srcId="{BE27523B-14B8-4482-89CB-BE5680B4EE67}" destId="{B14538EA-6461-44A9-951F-C36F0057DFE4}" srcOrd="0" destOrd="0" presId="urn:microsoft.com/office/officeart/2009/3/layout/StepUpProcess"/>
    <dgm:cxn modelId="{E8D55C6F-CD30-4B88-B305-2D4C3A39D570}" type="presOf" srcId="{CB24CF78-7E7F-49BE-B0BE-0232AC5792F7}" destId="{1D4B9C42-21F4-4984-A09E-4634E1473075}" srcOrd="0" destOrd="0" presId="urn:microsoft.com/office/officeart/2009/3/layout/StepUpProcess"/>
    <dgm:cxn modelId="{74520706-3D88-45CC-AE72-5608E942C629}" type="presParOf" srcId="{E9AB4464-B853-4228-8CA2-02AB9AEC575F}" destId="{3A00E5D9-8002-44E5-8E5E-99892C9D3BB1}" srcOrd="0" destOrd="0" presId="urn:microsoft.com/office/officeart/2009/3/layout/StepUpProcess"/>
    <dgm:cxn modelId="{D4211237-F7DA-4590-AFB3-E152B2D18D6F}" type="presParOf" srcId="{3A00E5D9-8002-44E5-8E5E-99892C9D3BB1}" destId="{7527C0C3-39E3-4C66-92FC-54D57F2363B2}" srcOrd="0" destOrd="0" presId="urn:microsoft.com/office/officeart/2009/3/layout/StepUpProcess"/>
    <dgm:cxn modelId="{429D9F90-C2FA-4C55-B032-7CE7BD0A5267}" type="presParOf" srcId="{3A00E5D9-8002-44E5-8E5E-99892C9D3BB1}" destId="{B14538EA-6461-44A9-951F-C36F0057DFE4}" srcOrd="1" destOrd="0" presId="urn:microsoft.com/office/officeart/2009/3/layout/StepUpProcess"/>
    <dgm:cxn modelId="{0651AFB5-A002-4045-A103-645C81839B72}" type="presParOf" srcId="{3A00E5D9-8002-44E5-8E5E-99892C9D3BB1}" destId="{58F406AF-12EF-4660-B081-41C2D2659039}" srcOrd="2" destOrd="0" presId="urn:microsoft.com/office/officeart/2009/3/layout/StepUpProcess"/>
    <dgm:cxn modelId="{B76874BA-61E1-4477-862F-A23E0B7CA2F1}" type="presParOf" srcId="{E9AB4464-B853-4228-8CA2-02AB9AEC575F}" destId="{BA3EDD48-A6B3-4C3F-8F31-C84A686CD8CD}" srcOrd="1" destOrd="0" presId="urn:microsoft.com/office/officeart/2009/3/layout/StepUpProcess"/>
    <dgm:cxn modelId="{DAAF32AA-A32A-459D-A217-83E2A8E94E7B}" type="presParOf" srcId="{BA3EDD48-A6B3-4C3F-8F31-C84A686CD8CD}" destId="{FE53FBBC-0C8D-4369-88E2-4D5C7EBD6BA7}" srcOrd="0" destOrd="0" presId="urn:microsoft.com/office/officeart/2009/3/layout/StepUpProcess"/>
    <dgm:cxn modelId="{1EB92691-7A44-4167-8B1D-406A4D335294}" type="presParOf" srcId="{E9AB4464-B853-4228-8CA2-02AB9AEC575F}" destId="{EF03FF97-BF49-4AAB-BDDE-22FFE75D4ED0}" srcOrd="2" destOrd="0" presId="urn:microsoft.com/office/officeart/2009/3/layout/StepUpProcess"/>
    <dgm:cxn modelId="{63DB3BDB-CABB-4053-BB07-0F20D82B05F1}" type="presParOf" srcId="{EF03FF97-BF49-4AAB-BDDE-22FFE75D4ED0}" destId="{CFB79CED-B26C-4B26-B699-0BB086FD2EF9}" srcOrd="0" destOrd="0" presId="urn:microsoft.com/office/officeart/2009/3/layout/StepUpProcess"/>
    <dgm:cxn modelId="{4BB2E70A-CCAE-4AED-8BEB-8DD28571541E}" type="presParOf" srcId="{EF03FF97-BF49-4AAB-BDDE-22FFE75D4ED0}" destId="{1D4B9C42-21F4-4984-A09E-4634E1473075}" srcOrd="1" destOrd="0" presId="urn:microsoft.com/office/officeart/2009/3/layout/StepUpProcess"/>
    <dgm:cxn modelId="{C5468269-1CC6-4170-BC14-65790DFB27C9}" type="presParOf" srcId="{EF03FF97-BF49-4AAB-BDDE-22FFE75D4ED0}" destId="{1838C6DE-4D06-4CC4-B02A-DE5C9395FEAB}" srcOrd="2" destOrd="0" presId="urn:microsoft.com/office/officeart/2009/3/layout/StepUpProcess"/>
    <dgm:cxn modelId="{F343AC9A-BFE6-4697-9835-561A46050753}" type="presParOf" srcId="{E9AB4464-B853-4228-8CA2-02AB9AEC575F}" destId="{E6C0EDD2-EAA0-4A3D-9F94-5F43B1AA5333}" srcOrd="3" destOrd="0" presId="urn:microsoft.com/office/officeart/2009/3/layout/StepUpProcess"/>
    <dgm:cxn modelId="{35184BC3-2C9B-41C4-8D24-9D35793752E4}" type="presParOf" srcId="{E6C0EDD2-EAA0-4A3D-9F94-5F43B1AA5333}" destId="{669AE0AA-81E7-4D59-84AC-AF554CACC5F6}" srcOrd="0" destOrd="0" presId="urn:microsoft.com/office/officeart/2009/3/layout/StepUpProcess"/>
    <dgm:cxn modelId="{71C8E8D7-03A7-4590-91D1-6D622F09A7EC}" type="presParOf" srcId="{E9AB4464-B853-4228-8CA2-02AB9AEC575F}" destId="{8A5EF662-5851-4D1A-8D78-4F57CE56FCEC}" srcOrd="4" destOrd="0" presId="urn:microsoft.com/office/officeart/2009/3/layout/StepUpProcess"/>
    <dgm:cxn modelId="{7CF26AE3-4473-4386-AA0E-B138A2EC79F2}" type="presParOf" srcId="{8A5EF662-5851-4D1A-8D78-4F57CE56FCEC}" destId="{D970368F-9A6B-477B-A9A9-256605503F81}" srcOrd="0" destOrd="0" presId="urn:microsoft.com/office/officeart/2009/3/layout/StepUpProcess"/>
    <dgm:cxn modelId="{6E626326-8289-4530-8B27-4785783C24EA}" type="presParOf" srcId="{8A5EF662-5851-4D1A-8D78-4F57CE56FCEC}" destId="{FFA0CFE3-26B5-4DF0-8E31-94941B4C83F8}" srcOrd="1" destOrd="0" presId="urn:microsoft.com/office/officeart/2009/3/layout/StepUpProcess"/>
    <dgm:cxn modelId="{C488B065-152C-48E0-84E1-3F66A4206078}" type="presParOf" srcId="{8A5EF662-5851-4D1A-8D78-4F57CE56FCEC}" destId="{66F222C1-8977-474A-BDA3-36077D9D7421}" srcOrd="2" destOrd="0" presId="urn:microsoft.com/office/officeart/2009/3/layout/StepUpProcess"/>
    <dgm:cxn modelId="{632F7269-4363-4556-A660-27A0E8F52812}" type="presParOf" srcId="{E9AB4464-B853-4228-8CA2-02AB9AEC575F}" destId="{6C57DE6A-A4A5-4954-A478-72117FDB5B7B}" srcOrd="5" destOrd="0" presId="urn:microsoft.com/office/officeart/2009/3/layout/StepUpProcess"/>
    <dgm:cxn modelId="{828DB95E-3F24-4113-BBB1-B571658B6FC3}" type="presParOf" srcId="{6C57DE6A-A4A5-4954-A478-72117FDB5B7B}" destId="{F788FD1B-D958-46B7-AB23-2D025C6161A2}" srcOrd="0" destOrd="0" presId="urn:microsoft.com/office/officeart/2009/3/layout/StepUpProcess"/>
    <dgm:cxn modelId="{EEE2D826-A3D0-438B-989C-A71ED2B4C567}" type="presParOf" srcId="{E9AB4464-B853-4228-8CA2-02AB9AEC575F}" destId="{60FD33DE-1A74-4DF3-B458-C7683782D072}" srcOrd="6" destOrd="0" presId="urn:microsoft.com/office/officeart/2009/3/layout/StepUpProcess"/>
    <dgm:cxn modelId="{43D9A1D7-6661-4D1B-BBE1-88ACC50E78BC}" type="presParOf" srcId="{60FD33DE-1A74-4DF3-B458-C7683782D072}" destId="{CCC6F46F-D283-4BC6-A0C4-D0D84C819B00}" srcOrd="0" destOrd="0" presId="urn:microsoft.com/office/officeart/2009/3/layout/StepUpProcess"/>
    <dgm:cxn modelId="{1509123D-AE7D-4AF4-8021-9C7D327132FF}" type="presParOf" srcId="{60FD33DE-1A74-4DF3-B458-C7683782D072}" destId="{43EC0BE3-7250-4F39-8E55-24C6217C5B02}" srcOrd="1" destOrd="0" presId="urn:microsoft.com/office/officeart/2009/3/layout/StepUpProcess"/>
    <dgm:cxn modelId="{14F74066-4AE8-456E-BA28-1877A91DC22C}" type="presParOf" srcId="{60FD33DE-1A74-4DF3-B458-C7683782D072}" destId="{F23E8A7F-EFB8-4539-8A4F-8380B9736C07}" srcOrd="2" destOrd="0" presId="urn:microsoft.com/office/officeart/2009/3/layout/StepUpProcess"/>
    <dgm:cxn modelId="{1787CD79-050D-4037-91E5-D9AC3FC54E1C}" type="presParOf" srcId="{E9AB4464-B853-4228-8CA2-02AB9AEC575F}" destId="{CE9337BA-C8AF-4814-BC8F-F69253C33A02}" srcOrd="7" destOrd="0" presId="urn:microsoft.com/office/officeart/2009/3/layout/StepUpProcess"/>
    <dgm:cxn modelId="{3120F8FB-2165-4493-AC75-5787DD6208D7}" type="presParOf" srcId="{CE9337BA-C8AF-4814-BC8F-F69253C33A02}" destId="{77002C99-10B8-489B-AEEF-6079E88346CB}" srcOrd="0" destOrd="0" presId="urn:microsoft.com/office/officeart/2009/3/layout/StepUpProcess"/>
    <dgm:cxn modelId="{C765067B-3AEA-408D-810F-BAC42E70DA32}" type="presParOf" srcId="{E9AB4464-B853-4228-8CA2-02AB9AEC575F}" destId="{BFCEFEC7-345B-4471-8760-23B3F8E96BC0}" srcOrd="8" destOrd="0" presId="urn:microsoft.com/office/officeart/2009/3/layout/StepUpProcess"/>
    <dgm:cxn modelId="{1F3D4E68-1D41-4CD4-B9E1-A6F76A1349D4}" type="presParOf" srcId="{BFCEFEC7-345B-4471-8760-23B3F8E96BC0}" destId="{DF4C3DEC-E16E-4685-A310-C394CC3DD94C}" srcOrd="0" destOrd="0" presId="urn:microsoft.com/office/officeart/2009/3/layout/StepUpProcess"/>
    <dgm:cxn modelId="{87C5C39F-AE42-4E0B-AAD8-F91D689923F9}" type="presParOf" srcId="{BFCEFEC7-345B-4471-8760-23B3F8E96BC0}" destId="{0F9F570F-352F-418C-A4D8-B04448F86B72}" srcOrd="1" destOrd="0" presId="urn:microsoft.com/office/officeart/2009/3/layout/StepUpProcess"/>
    <dgm:cxn modelId="{FDC47877-C289-4CDA-BBF6-BCF7072038AA}" type="presParOf" srcId="{BFCEFEC7-345B-4471-8760-23B3F8E96BC0}" destId="{19057FA2-A9D3-4BDC-9247-58F225C567D4}" srcOrd="2" destOrd="0" presId="urn:microsoft.com/office/officeart/2009/3/layout/StepUpProcess"/>
    <dgm:cxn modelId="{8B9C0AA6-3DB6-4F13-929D-51493DF67103}" type="presParOf" srcId="{E9AB4464-B853-4228-8CA2-02AB9AEC575F}" destId="{DABDD7C8-8D8C-4F68-8494-05748CD88DD9}" srcOrd="9" destOrd="0" presId="urn:microsoft.com/office/officeart/2009/3/layout/StepUpProcess"/>
    <dgm:cxn modelId="{94C443DE-96D8-4FF8-8377-2B03161FAE2C}" type="presParOf" srcId="{DABDD7C8-8D8C-4F68-8494-05748CD88DD9}" destId="{C0155750-DF03-460D-BF8B-E229121C1E4C}" srcOrd="0" destOrd="0" presId="urn:microsoft.com/office/officeart/2009/3/layout/StepUpProcess"/>
    <dgm:cxn modelId="{E2E2C5E5-4E61-4C90-97A0-AB3EDF38C87C}" type="presParOf" srcId="{E9AB4464-B853-4228-8CA2-02AB9AEC575F}" destId="{4D13170C-FDD9-4E39-9392-E567C286D815}" srcOrd="10" destOrd="0" presId="urn:microsoft.com/office/officeart/2009/3/layout/StepUpProcess"/>
    <dgm:cxn modelId="{78601213-212C-47D3-8C62-129C35EC4C00}" type="presParOf" srcId="{4D13170C-FDD9-4E39-9392-E567C286D815}" destId="{D0CC8082-20E3-4213-9A4B-3D96E48ED2EE}" srcOrd="0" destOrd="0" presId="urn:microsoft.com/office/officeart/2009/3/layout/StepUpProcess"/>
    <dgm:cxn modelId="{5C498CB9-3CF4-4576-BD29-78D5A399B97A}" type="presParOf" srcId="{4D13170C-FDD9-4E39-9392-E567C286D815}" destId="{E17392FA-AC94-4F7F-868C-6C511CAB06D2}"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1892B0-21CB-4B89-8808-55E63D951662}" type="doc">
      <dgm:prSet loTypeId="urn:microsoft.com/office/officeart/2005/8/layout/bProcess3" loCatId="process" qsTypeId="urn:microsoft.com/office/officeart/2005/8/quickstyle/simple1" qsCatId="simple" csTypeId="urn:microsoft.com/office/officeart/2005/8/colors/colorful5" csCatId="colorful" phldr="1"/>
      <dgm:spPr/>
      <dgm:t>
        <a:bodyPr/>
        <a:lstStyle/>
        <a:p>
          <a:endParaRPr lang="en-US"/>
        </a:p>
      </dgm:t>
    </dgm:pt>
    <dgm:pt modelId="{BEA5630A-DEAB-4F76-B5E5-CD03150EB1E6}">
      <dgm:prSet/>
      <dgm:spPr/>
      <dgm:t>
        <a:bodyPr/>
        <a:lstStyle/>
        <a:p>
          <a:pPr rtl="0"/>
          <a:r>
            <a:t>Résumer l'évaluation </a:t>
          </a:r>
        </a:p>
      </dgm:t>
    </dgm:pt>
    <dgm:pt modelId="{02E33AEC-9DBE-440B-B674-D576BEE460CC}" type="parTrans" cxnId="{FEEBAED9-7BB2-4C05-A329-AB385092AAA5}">
      <dgm:prSet/>
      <dgm:spPr/>
      <dgm:t>
        <a:bodyPr/>
        <a:lstStyle/>
        <a:p>
          <a:endParaRPr lang="en-US"/>
        </a:p>
      </dgm:t>
    </dgm:pt>
    <dgm:pt modelId="{90569FA8-6BAD-4913-AC8D-6EFB16EFB961}" type="sibTrans" cxnId="{FEEBAED9-7BB2-4C05-A329-AB385092AAA5}">
      <dgm:prSet/>
      <dgm:spPr/>
      <dgm:t>
        <a:bodyPr/>
        <a:lstStyle/>
        <a:p>
          <a:endParaRPr lang="en-US"/>
        </a:p>
      </dgm:t>
    </dgm:pt>
    <dgm:pt modelId="{E2B51AF8-CB15-4AE9-9C77-972E7773DF0B}">
      <dgm:prSet/>
      <dgm:spPr/>
      <dgm:t>
        <a:bodyPr/>
        <a:lstStyle/>
        <a:p>
          <a:pPr rtl="0"/>
          <a:r>
            <a:t>Faire le point avec la survivante</a:t>
          </a:r>
        </a:p>
      </dgm:t>
    </dgm:pt>
    <dgm:pt modelId="{15B603A1-8001-4EBD-874A-1016E8F238C0}" type="parTrans" cxnId="{FC83DBC6-C142-4375-A365-4A5E82A29D01}">
      <dgm:prSet/>
      <dgm:spPr/>
      <dgm:t>
        <a:bodyPr/>
        <a:lstStyle/>
        <a:p>
          <a:endParaRPr lang="en-US"/>
        </a:p>
      </dgm:t>
    </dgm:pt>
    <dgm:pt modelId="{AC0B2A00-15E4-47F1-B636-4942E6892E0C}" type="sibTrans" cxnId="{FC83DBC6-C142-4375-A365-4A5E82A29D01}">
      <dgm:prSet/>
      <dgm:spPr/>
      <dgm:t>
        <a:bodyPr/>
        <a:lstStyle/>
        <a:p>
          <a:endParaRPr lang="en-US"/>
        </a:p>
      </dgm:t>
    </dgm:pt>
    <dgm:pt modelId="{C26FE8C5-6CBD-4824-8FB2-54840B0AB5A6}">
      <dgm:prSet/>
      <dgm:spPr/>
      <dgm:t>
        <a:bodyPr/>
        <a:lstStyle/>
        <a:p>
          <a:pPr rtl="0"/>
          <a:r>
            <a:t>Discuter de chaque besoin avec la survivante</a:t>
          </a:r>
        </a:p>
      </dgm:t>
    </dgm:pt>
    <dgm:pt modelId="{9BCDD803-2965-40EE-971C-F1E88323B2FF}" type="parTrans" cxnId="{50574B02-5B20-4C3B-A7AE-BA10A4C5C488}">
      <dgm:prSet/>
      <dgm:spPr/>
      <dgm:t>
        <a:bodyPr/>
        <a:lstStyle/>
        <a:p>
          <a:endParaRPr lang="en-US"/>
        </a:p>
      </dgm:t>
    </dgm:pt>
    <dgm:pt modelId="{4C47FCE6-0BAA-4AC2-A191-BEAE0D64B082}" type="sibTrans" cxnId="{50574B02-5B20-4C3B-A7AE-BA10A4C5C488}">
      <dgm:prSet/>
      <dgm:spPr/>
      <dgm:t>
        <a:bodyPr/>
        <a:lstStyle/>
        <a:p>
          <a:endParaRPr lang="en-US"/>
        </a:p>
      </dgm:t>
    </dgm:pt>
    <dgm:pt modelId="{F360AC5A-1AF0-4EBC-B820-971BCEDE3404}">
      <dgm:prSet/>
      <dgm:spPr/>
      <dgm:t>
        <a:bodyPr/>
        <a:lstStyle/>
        <a:p>
          <a:pPr rtl="0"/>
          <a:r>
            <a:t>Élaborer un plan visant à assurer sa sécurité</a:t>
          </a:r>
        </a:p>
      </dgm:t>
    </dgm:pt>
    <dgm:pt modelId="{7C0C129D-E20C-422A-974C-DC19EAAAC4C8}" type="parTrans" cxnId="{6FC1190F-21D5-44D1-A57F-304A0174F9E2}">
      <dgm:prSet/>
      <dgm:spPr/>
      <dgm:t>
        <a:bodyPr/>
        <a:lstStyle/>
        <a:p>
          <a:endParaRPr lang="en-US"/>
        </a:p>
      </dgm:t>
    </dgm:pt>
    <dgm:pt modelId="{B68BE639-3B1A-433B-A908-B85671D5D05A}" type="sibTrans" cxnId="{6FC1190F-21D5-44D1-A57F-304A0174F9E2}">
      <dgm:prSet/>
      <dgm:spPr/>
      <dgm:t>
        <a:bodyPr/>
        <a:lstStyle/>
        <a:p>
          <a:endParaRPr lang="en-US"/>
        </a:p>
      </dgm:t>
    </dgm:pt>
    <dgm:pt modelId="{63A0057E-3B9E-4C0D-9A7B-326D60A74E8A}">
      <dgm:prSet/>
      <dgm:spPr/>
      <dgm:t>
        <a:bodyPr/>
        <a:lstStyle/>
        <a:p>
          <a:pPr rtl="0"/>
          <a:r>
            <a:t>Obtenir le consentement éclairé pour pouvoir proposer des orientations</a:t>
          </a:r>
        </a:p>
      </dgm:t>
    </dgm:pt>
    <dgm:pt modelId="{09A833FC-F64B-4D2E-9DB5-8CD15EEDEFB1}" type="parTrans" cxnId="{1E16925D-1A55-4E22-B6EA-3F4491DF007A}">
      <dgm:prSet/>
      <dgm:spPr/>
      <dgm:t>
        <a:bodyPr/>
        <a:lstStyle/>
        <a:p>
          <a:endParaRPr lang="en-US"/>
        </a:p>
      </dgm:t>
    </dgm:pt>
    <dgm:pt modelId="{89BD1752-298C-42A5-8786-12120CB83333}" type="sibTrans" cxnId="{1E16925D-1A55-4E22-B6EA-3F4491DF007A}">
      <dgm:prSet/>
      <dgm:spPr/>
      <dgm:t>
        <a:bodyPr/>
        <a:lstStyle/>
        <a:p>
          <a:endParaRPr lang="en-US"/>
        </a:p>
      </dgm:t>
    </dgm:pt>
    <dgm:pt modelId="{74E433BE-F094-4205-A9A9-7477754B85EA}">
      <dgm:prSet/>
      <dgm:spPr/>
      <dgm:t>
        <a:bodyPr/>
        <a:lstStyle/>
        <a:p>
          <a:pPr rtl="0"/>
          <a:r>
            <a:t>Déterminer qui aura la responsabilité de faciliter la prestation de services</a:t>
          </a:r>
        </a:p>
      </dgm:t>
    </dgm:pt>
    <dgm:pt modelId="{F50DA73F-DCF8-4768-81B6-C7CAB557587F}" type="parTrans" cxnId="{E3C7FFC0-8C6A-49B9-AA47-654F5F8DF5D6}">
      <dgm:prSet/>
      <dgm:spPr/>
      <dgm:t>
        <a:bodyPr/>
        <a:lstStyle/>
        <a:p>
          <a:endParaRPr lang="en-US"/>
        </a:p>
      </dgm:t>
    </dgm:pt>
    <dgm:pt modelId="{1422F1AE-A8EA-4507-84A7-913CB3F50723}" type="sibTrans" cxnId="{E3C7FFC0-8C6A-49B9-AA47-654F5F8DF5D6}">
      <dgm:prSet/>
      <dgm:spPr/>
      <dgm:t>
        <a:bodyPr/>
        <a:lstStyle/>
        <a:p>
          <a:endParaRPr lang="en-US"/>
        </a:p>
      </dgm:t>
    </dgm:pt>
    <dgm:pt modelId="{233A54C3-D1DF-413B-B395-C77A7DCEDD1A}">
      <dgm:prSet/>
      <dgm:spPr/>
      <dgm:t>
        <a:bodyPr/>
        <a:lstStyle/>
        <a:p>
          <a:pPr rtl="0"/>
          <a:r>
            <a:t>Élaborer des plans d'accompagnement </a:t>
          </a:r>
        </a:p>
      </dgm:t>
    </dgm:pt>
    <dgm:pt modelId="{97129B8D-2297-4262-95D9-FC23BED4E5EE}" type="parTrans" cxnId="{B8F7CD09-E7EA-4315-9EB3-06620992D5BC}">
      <dgm:prSet/>
      <dgm:spPr/>
      <dgm:t>
        <a:bodyPr/>
        <a:lstStyle/>
        <a:p>
          <a:endParaRPr lang="en-US"/>
        </a:p>
      </dgm:t>
    </dgm:pt>
    <dgm:pt modelId="{79A64FD1-6F5A-455A-A197-F045B301E519}" type="sibTrans" cxnId="{B8F7CD09-E7EA-4315-9EB3-06620992D5BC}">
      <dgm:prSet/>
      <dgm:spPr/>
      <dgm:t>
        <a:bodyPr/>
        <a:lstStyle/>
        <a:p>
          <a:endParaRPr lang="en-US"/>
        </a:p>
      </dgm:t>
    </dgm:pt>
    <dgm:pt modelId="{6DC0502C-4F1F-41A2-AC4F-B9713EE9AD28}">
      <dgm:prSet/>
      <dgm:spPr/>
      <dgm:t>
        <a:bodyPr/>
        <a:lstStyle/>
        <a:p>
          <a:pPr rtl="0"/>
          <a:r>
            <a:t>Documenter ces accords sur un formulaire de plan d'action personnalisé</a:t>
          </a:r>
        </a:p>
      </dgm:t>
    </dgm:pt>
    <dgm:pt modelId="{DCDB971A-B5F5-4C5E-9C71-EAF5506C24D3}" type="parTrans" cxnId="{C987EDCA-EAD2-462D-B4AD-49DA21139C8D}">
      <dgm:prSet/>
      <dgm:spPr/>
      <dgm:t>
        <a:bodyPr/>
        <a:lstStyle/>
        <a:p>
          <a:endParaRPr lang="en-US"/>
        </a:p>
      </dgm:t>
    </dgm:pt>
    <dgm:pt modelId="{F2BBC233-3444-465F-A38F-C72B5A065EC7}" type="sibTrans" cxnId="{C987EDCA-EAD2-462D-B4AD-49DA21139C8D}">
      <dgm:prSet/>
      <dgm:spPr/>
      <dgm:t>
        <a:bodyPr/>
        <a:lstStyle/>
        <a:p>
          <a:endParaRPr lang="en-US"/>
        </a:p>
      </dgm:t>
    </dgm:pt>
    <dgm:pt modelId="{F55F5FDD-9181-4D34-9200-5A058617887A}">
      <dgm:prSet/>
      <dgm:spPr/>
      <dgm:t>
        <a:bodyPr/>
        <a:lstStyle/>
        <a:p>
          <a:pPr rtl="0"/>
          <a:r>
            <a:t>Définir une heure et un lieu pour le rendez-vous de suivi</a:t>
          </a:r>
        </a:p>
      </dgm:t>
    </dgm:pt>
    <dgm:pt modelId="{87C36CB3-C725-4DA4-8914-A961F2F8FAF1}" type="parTrans" cxnId="{7A62A332-C64C-427C-9369-166E3EE4251C}">
      <dgm:prSet/>
      <dgm:spPr/>
      <dgm:t>
        <a:bodyPr/>
        <a:lstStyle/>
        <a:p>
          <a:endParaRPr lang="en-US"/>
        </a:p>
      </dgm:t>
    </dgm:pt>
    <dgm:pt modelId="{18246AFB-E9C0-4F87-8CA2-F54D3C510E1D}" type="sibTrans" cxnId="{7A62A332-C64C-427C-9369-166E3EE4251C}">
      <dgm:prSet/>
      <dgm:spPr/>
      <dgm:t>
        <a:bodyPr/>
        <a:lstStyle/>
        <a:p>
          <a:endParaRPr lang="en-US"/>
        </a:p>
      </dgm:t>
    </dgm:pt>
    <dgm:pt modelId="{7FC52A26-562D-45DA-9A64-982FEE44F573}">
      <dgm:prSet/>
      <dgm:spPr/>
      <dgm:t>
        <a:bodyPr/>
        <a:lstStyle/>
        <a:p>
          <a:pPr rtl="0"/>
          <a:r>
            <a:t>Discuter de vos problèmes ou préoccupations avec votre superviseur</a:t>
          </a:r>
        </a:p>
      </dgm:t>
    </dgm:pt>
    <dgm:pt modelId="{3AE1BB70-F48B-48BA-80BE-72F4B173D35A}" type="parTrans" cxnId="{9E0EBBD7-F210-4230-8EFA-15AA07879AE4}">
      <dgm:prSet/>
      <dgm:spPr/>
      <dgm:t>
        <a:bodyPr/>
        <a:lstStyle/>
        <a:p>
          <a:endParaRPr lang="en-US"/>
        </a:p>
      </dgm:t>
    </dgm:pt>
    <dgm:pt modelId="{8010615F-A55B-4C4D-9036-35BAA511F4F1}" type="sibTrans" cxnId="{9E0EBBD7-F210-4230-8EFA-15AA07879AE4}">
      <dgm:prSet/>
      <dgm:spPr/>
      <dgm:t>
        <a:bodyPr/>
        <a:lstStyle/>
        <a:p>
          <a:endParaRPr lang="en-US"/>
        </a:p>
      </dgm:t>
    </dgm:pt>
    <dgm:pt modelId="{8148E0E6-093C-4B84-AE66-13D06E35EE43}" type="pres">
      <dgm:prSet presAssocID="{E51892B0-21CB-4B89-8808-55E63D951662}" presName="Name0" presStyleCnt="0">
        <dgm:presLayoutVars>
          <dgm:dir/>
          <dgm:resizeHandles val="exact"/>
        </dgm:presLayoutVars>
      </dgm:prSet>
      <dgm:spPr/>
      <dgm:t>
        <a:bodyPr/>
        <a:lstStyle/>
        <a:p>
          <a:endParaRPr lang="en-GB"/>
        </a:p>
      </dgm:t>
    </dgm:pt>
    <dgm:pt modelId="{C5B7768C-E729-46F3-B138-DDCE55F686B9}" type="pres">
      <dgm:prSet presAssocID="{BEA5630A-DEAB-4F76-B5E5-CD03150EB1E6}" presName="node" presStyleLbl="node1" presStyleIdx="0" presStyleCnt="10">
        <dgm:presLayoutVars>
          <dgm:bulletEnabled val="1"/>
        </dgm:presLayoutVars>
      </dgm:prSet>
      <dgm:spPr/>
      <dgm:t>
        <a:bodyPr/>
        <a:lstStyle/>
        <a:p>
          <a:endParaRPr lang="en-GB"/>
        </a:p>
      </dgm:t>
    </dgm:pt>
    <dgm:pt modelId="{CEF8A545-6302-42DF-B34D-E6B738398BCD}" type="pres">
      <dgm:prSet presAssocID="{90569FA8-6BAD-4913-AC8D-6EFB16EFB961}" presName="sibTrans" presStyleLbl="sibTrans1D1" presStyleIdx="0" presStyleCnt="9"/>
      <dgm:spPr/>
      <dgm:t>
        <a:bodyPr/>
        <a:lstStyle/>
        <a:p>
          <a:endParaRPr lang="en-GB"/>
        </a:p>
      </dgm:t>
    </dgm:pt>
    <dgm:pt modelId="{F380503A-0371-445D-8B32-21695B7DE769}" type="pres">
      <dgm:prSet presAssocID="{90569FA8-6BAD-4913-AC8D-6EFB16EFB961}" presName="connectorText" presStyleLbl="sibTrans1D1" presStyleIdx="0" presStyleCnt="9"/>
      <dgm:spPr/>
      <dgm:t>
        <a:bodyPr/>
        <a:lstStyle/>
        <a:p>
          <a:endParaRPr lang="en-GB"/>
        </a:p>
      </dgm:t>
    </dgm:pt>
    <dgm:pt modelId="{2728ABAD-3834-46CD-9330-F7498407C6E5}" type="pres">
      <dgm:prSet presAssocID="{E2B51AF8-CB15-4AE9-9C77-972E7773DF0B}" presName="node" presStyleLbl="node1" presStyleIdx="1" presStyleCnt="10">
        <dgm:presLayoutVars>
          <dgm:bulletEnabled val="1"/>
        </dgm:presLayoutVars>
      </dgm:prSet>
      <dgm:spPr/>
      <dgm:t>
        <a:bodyPr/>
        <a:lstStyle/>
        <a:p>
          <a:endParaRPr lang="en-GB"/>
        </a:p>
      </dgm:t>
    </dgm:pt>
    <dgm:pt modelId="{D9774BF7-174A-4649-A2B3-4746D2BA8E5C}" type="pres">
      <dgm:prSet presAssocID="{AC0B2A00-15E4-47F1-B636-4942E6892E0C}" presName="sibTrans" presStyleLbl="sibTrans1D1" presStyleIdx="1" presStyleCnt="9"/>
      <dgm:spPr/>
      <dgm:t>
        <a:bodyPr/>
        <a:lstStyle/>
        <a:p>
          <a:endParaRPr lang="en-GB"/>
        </a:p>
      </dgm:t>
    </dgm:pt>
    <dgm:pt modelId="{4D1DA9BF-E94C-4500-BF01-9D262AA72E86}" type="pres">
      <dgm:prSet presAssocID="{AC0B2A00-15E4-47F1-B636-4942E6892E0C}" presName="connectorText" presStyleLbl="sibTrans1D1" presStyleIdx="1" presStyleCnt="9"/>
      <dgm:spPr/>
      <dgm:t>
        <a:bodyPr/>
        <a:lstStyle/>
        <a:p>
          <a:endParaRPr lang="en-GB"/>
        </a:p>
      </dgm:t>
    </dgm:pt>
    <dgm:pt modelId="{786E85F5-1BBC-44AB-A575-FB1CFF995579}" type="pres">
      <dgm:prSet presAssocID="{C26FE8C5-6CBD-4824-8FB2-54840B0AB5A6}" presName="node" presStyleLbl="node1" presStyleIdx="2" presStyleCnt="10">
        <dgm:presLayoutVars>
          <dgm:bulletEnabled val="1"/>
        </dgm:presLayoutVars>
      </dgm:prSet>
      <dgm:spPr/>
      <dgm:t>
        <a:bodyPr/>
        <a:lstStyle/>
        <a:p>
          <a:endParaRPr lang="en-GB"/>
        </a:p>
      </dgm:t>
    </dgm:pt>
    <dgm:pt modelId="{4DD45DFB-DB91-4DEB-B4EF-3A4CE1384132}" type="pres">
      <dgm:prSet presAssocID="{4C47FCE6-0BAA-4AC2-A191-BEAE0D64B082}" presName="sibTrans" presStyleLbl="sibTrans1D1" presStyleIdx="2" presStyleCnt="9"/>
      <dgm:spPr/>
      <dgm:t>
        <a:bodyPr/>
        <a:lstStyle/>
        <a:p>
          <a:endParaRPr lang="en-GB"/>
        </a:p>
      </dgm:t>
    </dgm:pt>
    <dgm:pt modelId="{D4402267-7B75-4D56-B224-20DCFA9A08D0}" type="pres">
      <dgm:prSet presAssocID="{4C47FCE6-0BAA-4AC2-A191-BEAE0D64B082}" presName="connectorText" presStyleLbl="sibTrans1D1" presStyleIdx="2" presStyleCnt="9"/>
      <dgm:spPr/>
      <dgm:t>
        <a:bodyPr/>
        <a:lstStyle/>
        <a:p>
          <a:endParaRPr lang="en-GB"/>
        </a:p>
      </dgm:t>
    </dgm:pt>
    <dgm:pt modelId="{78067167-828F-44D1-AC33-752D6870E846}" type="pres">
      <dgm:prSet presAssocID="{F360AC5A-1AF0-4EBC-B820-971BCEDE3404}" presName="node" presStyleLbl="node1" presStyleIdx="3" presStyleCnt="10">
        <dgm:presLayoutVars>
          <dgm:bulletEnabled val="1"/>
        </dgm:presLayoutVars>
      </dgm:prSet>
      <dgm:spPr/>
      <dgm:t>
        <a:bodyPr/>
        <a:lstStyle/>
        <a:p>
          <a:endParaRPr lang="en-GB"/>
        </a:p>
      </dgm:t>
    </dgm:pt>
    <dgm:pt modelId="{B0CFC612-204F-4C0E-9F3C-79800BF5A6CB}" type="pres">
      <dgm:prSet presAssocID="{B68BE639-3B1A-433B-A908-B85671D5D05A}" presName="sibTrans" presStyleLbl="sibTrans1D1" presStyleIdx="3" presStyleCnt="9"/>
      <dgm:spPr/>
      <dgm:t>
        <a:bodyPr/>
        <a:lstStyle/>
        <a:p>
          <a:endParaRPr lang="en-GB"/>
        </a:p>
      </dgm:t>
    </dgm:pt>
    <dgm:pt modelId="{EDD0ED70-2B8B-43FF-9304-6A02BAA15DC8}" type="pres">
      <dgm:prSet presAssocID="{B68BE639-3B1A-433B-A908-B85671D5D05A}" presName="connectorText" presStyleLbl="sibTrans1D1" presStyleIdx="3" presStyleCnt="9"/>
      <dgm:spPr/>
      <dgm:t>
        <a:bodyPr/>
        <a:lstStyle/>
        <a:p>
          <a:endParaRPr lang="en-GB"/>
        </a:p>
      </dgm:t>
    </dgm:pt>
    <dgm:pt modelId="{8580813E-3E30-4BF2-A61C-363D723BD6CD}" type="pres">
      <dgm:prSet presAssocID="{63A0057E-3B9E-4C0D-9A7B-326D60A74E8A}" presName="node" presStyleLbl="node1" presStyleIdx="4" presStyleCnt="10">
        <dgm:presLayoutVars>
          <dgm:bulletEnabled val="1"/>
        </dgm:presLayoutVars>
      </dgm:prSet>
      <dgm:spPr/>
      <dgm:t>
        <a:bodyPr/>
        <a:lstStyle/>
        <a:p>
          <a:endParaRPr lang="en-GB"/>
        </a:p>
      </dgm:t>
    </dgm:pt>
    <dgm:pt modelId="{297994A4-CCCD-4A93-AC6D-34A366E23869}" type="pres">
      <dgm:prSet presAssocID="{89BD1752-298C-42A5-8786-12120CB83333}" presName="sibTrans" presStyleLbl="sibTrans1D1" presStyleIdx="4" presStyleCnt="9"/>
      <dgm:spPr/>
      <dgm:t>
        <a:bodyPr/>
        <a:lstStyle/>
        <a:p>
          <a:endParaRPr lang="en-GB"/>
        </a:p>
      </dgm:t>
    </dgm:pt>
    <dgm:pt modelId="{1DD992B0-C816-493F-A113-F3B933C5A9CB}" type="pres">
      <dgm:prSet presAssocID="{89BD1752-298C-42A5-8786-12120CB83333}" presName="connectorText" presStyleLbl="sibTrans1D1" presStyleIdx="4" presStyleCnt="9"/>
      <dgm:spPr/>
      <dgm:t>
        <a:bodyPr/>
        <a:lstStyle/>
        <a:p>
          <a:endParaRPr lang="en-GB"/>
        </a:p>
      </dgm:t>
    </dgm:pt>
    <dgm:pt modelId="{96014021-12A5-4C4E-A5DA-3E88F601E0AC}" type="pres">
      <dgm:prSet presAssocID="{74E433BE-F094-4205-A9A9-7477754B85EA}" presName="node" presStyleLbl="node1" presStyleIdx="5" presStyleCnt="10">
        <dgm:presLayoutVars>
          <dgm:bulletEnabled val="1"/>
        </dgm:presLayoutVars>
      </dgm:prSet>
      <dgm:spPr/>
      <dgm:t>
        <a:bodyPr/>
        <a:lstStyle/>
        <a:p>
          <a:endParaRPr lang="en-GB"/>
        </a:p>
      </dgm:t>
    </dgm:pt>
    <dgm:pt modelId="{DBF84AE0-BEB4-4F8A-BC55-7255F62DFB67}" type="pres">
      <dgm:prSet presAssocID="{1422F1AE-A8EA-4507-84A7-913CB3F50723}" presName="sibTrans" presStyleLbl="sibTrans1D1" presStyleIdx="5" presStyleCnt="9"/>
      <dgm:spPr/>
      <dgm:t>
        <a:bodyPr/>
        <a:lstStyle/>
        <a:p>
          <a:endParaRPr lang="en-GB"/>
        </a:p>
      </dgm:t>
    </dgm:pt>
    <dgm:pt modelId="{01EFD32E-CF96-4E0F-B002-A176DD7582A1}" type="pres">
      <dgm:prSet presAssocID="{1422F1AE-A8EA-4507-84A7-913CB3F50723}" presName="connectorText" presStyleLbl="sibTrans1D1" presStyleIdx="5" presStyleCnt="9"/>
      <dgm:spPr/>
      <dgm:t>
        <a:bodyPr/>
        <a:lstStyle/>
        <a:p>
          <a:endParaRPr lang="en-GB"/>
        </a:p>
      </dgm:t>
    </dgm:pt>
    <dgm:pt modelId="{4B82168F-B144-4A75-A357-24BD4A31D345}" type="pres">
      <dgm:prSet presAssocID="{233A54C3-D1DF-413B-B395-C77A7DCEDD1A}" presName="node" presStyleLbl="node1" presStyleIdx="6" presStyleCnt="10">
        <dgm:presLayoutVars>
          <dgm:bulletEnabled val="1"/>
        </dgm:presLayoutVars>
      </dgm:prSet>
      <dgm:spPr/>
      <dgm:t>
        <a:bodyPr/>
        <a:lstStyle/>
        <a:p>
          <a:endParaRPr lang="en-GB"/>
        </a:p>
      </dgm:t>
    </dgm:pt>
    <dgm:pt modelId="{2C339226-6275-49B9-9209-D45978A0BBC7}" type="pres">
      <dgm:prSet presAssocID="{79A64FD1-6F5A-455A-A197-F045B301E519}" presName="sibTrans" presStyleLbl="sibTrans1D1" presStyleIdx="6" presStyleCnt="9"/>
      <dgm:spPr/>
      <dgm:t>
        <a:bodyPr/>
        <a:lstStyle/>
        <a:p>
          <a:endParaRPr lang="en-GB"/>
        </a:p>
      </dgm:t>
    </dgm:pt>
    <dgm:pt modelId="{5BBF4850-14A4-4A18-8C40-144945E6FD30}" type="pres">
      <dgm:prSet presAssocID="{79A64FD1-6F5A-455A-A197-F045B301E519}" presName="connectorText" presStyleLbl="sibTrans1D1" presStyleIdx="6" presStyleCnt="9"/>
      <dgm:spPr/>
      <dgm:t>
        <a:bodyPr/>
        <a:lstStyle/>
        <a:p>
          <a:endParaRPr lang="en-GB"/>
        </a:p>
      </dgm:t>
    </dgm:pt>
    <dgm:pt modelId="{3E0D8F2D-1ED2-4F2C-9BA6-0FCE2F5996E6}" type="pres">
      <dgm:prSet presAssocID="{6DC0502C-4F1F-41A2-AC4F-B9713EE9AD28}" presName="node" presStyleLbl="node1" presStyleIdx="7" presStyleCnt="10">
        <dgm:presLayoutVars>
          <dgm:bulletEnabled val="1"/>
        </dgm:presLayoutVars>
      </dgm:prSet>
      <dgm:spPr/>
      <dgm:t>
        <a:bodyPr/>
        <a:lstStyle/>
        <a:p>
          <a:endParaRPr lang="en-GB"/>
        </a:p>
      </dgm:t>
    </dgm:pt>
    <dgm:pt modelId="{90127500-3142-4B35-8A78-D4B719FF9CD8}" type="pres">
      <dgm:prSet presAssocID="{F2BBC233-3444-465F-A38F-C72B5A065EC7}" presName="sibTrans" presStyleLbl="sibTrans1D1" presStyleIdx="7" presStyleCnt="9"/>
      <dgm:spPr/>
      <dgm:t>
        <a:bodyPr/>
        <a:lstStyle/>
        <a:p>
          <a:endParaRPr lang="en-GB"/>
        </a:p>
      </dgm:t>
    </dgm:pt>
    <dgm:pt modelId="{A647700B-42B1-4847-8A4B-D52896480FB4}" type="pres">
      <dgm:prSet presAssocID="{F2BBC233-3444-465F-A38F-C72B5A065EC7}" presName="connectorText" presStyleLbl="sibTrans1D1" presStyleIdx="7" presStyleCnt="9"/>
      <dgm:spPr/>
      <dgm:t>
        <a:bodyPr/>
        <a:lstStyle/>
        <a:p>
          <a:endParaRPr lang="en-GB"/>
        </a:p>
      </dgm:t>
    </dgm:pt>
    <dgm:pt modelId="{6BD02277-E709-4FC6-99B5-6AE04BA5B534}" type="pres">
      <dgm:prSet presAssocID="{F55F5FDD-9181-4D34-9200-5A058617887A}" presName="node" presStyleLbl="node1" presStyleIdx="8" presStyleCnt="10">
        <dgm:presLayoutVars>
          <dgm:bulletEnabled val="1"/>
        </dgm:presLayoutVars>
      </dgm:prSet>
      <dgm:spPr/>
      <dgm:t>
        <a:bodyPr/>
        <a:lstStyle/>
        <a:p>
          <a:endParaRPr lang="en-GB"/>
        </a:p>
      </dgm:t>
    </dgm:pt>
    <dgm:pt modelId="{EF4D02F6-7DFD-469A-9593-79B2F4E3E4DF}" type="pres">
      <dgm:prSet presAssocID="{18246AFB-E9C0-4F87-8CA2-F54D3C510E1D}" presName="sibTrans" presStyleLbl="sibTrans1D1" presStyleIdx="8" presStyleCnt="9"/>
      <dgm:spPr/>
      <dgm:t>
        <a:bodyPr/>
        <a:lstStyle/>
        <a:p>
          <a:endParaRPr lang="en-GB"/>
        </a:p>
      </dgm:t>
    </dgm:pt>
    <dgm:pt modelId="{9122E75B-FD8B-4F5D-842F-190BC1DDFD73}" type="pres">
      <dgm:prSet presAssocID="{18246AFB-E9C0-4F87-8CA2-F54D3C510E1D}" presName="connectorText" presStyleLbl="sibTrans1D1" presStyleIdx="8" presStyleCnt="9"/>
      <dgm:spPr/>
      <dgm:t>
        <a:bodyPr/>
        <a:lstStyle/>
        <a:p>
          <a:endParaRPr lang="en-GB"/>
        </a:p>
      </dgm:t>
    </dgm:pt>
    <dgm:pt modelId="{BF799BFD-7E2E-4ED4-8F3B-8B671BAF50BE}" type="pres">
      <dgm:prSet presAssocID="{7FC52A26-562D-45DA-9A64-982FEE44F573}" presName="node" presStyleLbl="node1" presStyleIdx="9" presStyleCnt="10">
        <dgm:presLayoutVars>
          <dgm:bulletEnabled val="1"/>
        </dgm:presLayoutVars>
      </dgm:prSet>
      <dgm:spPr/>
      <dgm:t>
        <a:bodyPr/>
        <a:lstStyle/>
        <a:p>
          <a:endParaRPr lang="en-GB"/>
        </a:p>
      </dgm:t>
    </dgm:pt>
  </dgm:ptLst>
  <dgm:cxnLst>
    <dgm:cxn modelId="{DBEC48D9-4602-4896-B33E-FC5B8A7B5110}" type="presOf" srcId="{C26FE8C5-6CBD-4824-8FB2-54840B0AB5A6}" destId="{786E85F5-1BBC-44AB-A575-FB1CFF995579}" srcOrd="0" destOrd="0" presId="urn:microsoft.com/office/officeart/2005/8/layout/bProcess3"/>
    <dgm:cxn modelId="{8D78A56D-F580-4CA9-AA0D-A7875BB2408E}" type="presOf" srcId="{F55F5FDD-9181-4D34-9200-5A058617887A}" destId="{6BD02277-E709-4FC6-99B5-6AE04BA5B534}" srcOrd="0" destOrd="0" presId="urn:microsoft.com/office/officeart/2005/8/layout/bProcess3"/>
    <dgm:cxn modelId="{C6264C93-313E-410E-B218-BE21AA822C43}" type="presOf" srcId="{89BD1752-298C-42A5-8786-12120CB83333}" destId="{297994A4-CCCD-4A93-AC6D-34A366E23869}" srcOrd="0" destOrd="0" presId="urn:microsoft.com/office/officeart/2005/8/layout/bProcess3"/>
    <dgm:cxn modelId="{FC83DBC6-C142-4375-A365-4A5E82A29D01}" srcId="{E51892B0-21CB-4B89-8808-55E63D951662}" destId="{E2B51AF8-CB15-4AE9-9C77-972E7773DF0B}" srcOrd="1" destOrd="0" parTransId="{15B603A1-8001-4EBD-874A-1016E8F238C0}" sibTransId="{AC0B2A00-15E4-47F1-B636-4942E6892E0C}"/>
    <dgm:cxn modelId="{44E1E5D3-0EF0-41E9-990C-F67DC6BA7270}" type="presOf" srcId="{18246AFB-E9C0-4F87-8CA2-F54D3C510E1D}" destId="{EF4D02F6-7DFD-469A-9593-79B2F4E3E4DF}" srcOrd="0" destOrd="0" presId="urn:microsoft.com/office/officeart/2005/8/layout/bProcess3"/>
    <dgm:cxn modelId="{C987EDCA-EAD2-462D-B4AD-49DA21139C8D}" srcId="{E51892B0-21CB-4B89-8808-55E63D951662}" destId="{6DC0502C-4F1F-41A2-AC4F-B9713EE9AD28}" srcOrd="7" destOrd="0" parTransId="{DCDB971A-B5F5-4C5E-9C71-EAF5506C24D3}" sibTransId="{F2BBC233-3444-465F-A38F-C72B5A065EC7}"/>
    <dgm:cxn modelId="{CFA4C06A-4229-4CFA-8C92-82E257FB0786}" type="presOf" srcId="{AC0B2A00-15E4-47F1-B636-4942E6892E0C}" destId="{D9774BF7-174A-4649-A2B3-4746D2BA8E5C}" srcOrd="0" destOrd="0" presId="urn:microsoft.com/office/officeart/2005/8/layout/bProcess3"/>
    <dgm:cxn modelId="{8E203DF5-ABA9-4AE5-9721-12A027B03513}" type="presOf" srcId="{BEA5630A-DEAB-4F76-B5E5-CD03150EB1E6}" destId="{C5B7768C-E729-46F3-B138-DDCE55F686B9}" srcOrd="0" destOrd="0" presId="urn:microsoft.com/office/officeart/2005/8/layout/bProcess3"/>
    <dgm:cxn modelId="{9E0EBBD7-F210-4230-8EFA-15AA07879AE4}" srcId="{E51892B0-21CB-4B89-8808-55E63D951662}" destId="{7FC52A26-562D-45DA-9A64-982FEE44F573}" srcOrd="9" destOrd="0" parTransId="{3AE1BB70-F48B-48BA-80BE-72F4B173D35A}" sibTransId="{8010615F-A55B-4C4D-9036-35BAA511F4F1}"/>
    <dgm:cxn modelId="{C31350FE-D467-4A76-AF03-6552F7F442FB}" type="presOf" srcId="{B68BE639-3B1A-433B-A908-B85671D5D05A}" destId="{B0CFC612-204F-4C0E-9F3C-79800BF5A6CB}" srcOrd="0" destOrd="0" presId="urn:microsoft.com/office/officeart/2005/8/layout/bProcess3"/>
    <dgm:cxn modelId="{6321CC93-DC03-498C-9FC3-4422F835DBAD}" type="presOf" srcId="{6DC0502C-4F1F-41A2-AC4F-B9713EE9AD28}" destId="{3E0D8F2D-1ED2-4F2C-9BA6-0FCE2F5996E6}" srcOrd="0" destOrd="0" presId="urn:microsoft.com/office/officeart/2005/8/layout/bProcess3"/>
    <dgm:cxn modelId="{1E16925D-1A55-4E22-B6EA-3F4491DF007A}" srcId="{E51892B0-21CB-4B89-8808-55E63D951662}" destId="{63A0057E-3B9E-4C0D-9A7B-326D60A74E8A}" srcOrd="4" destOrd="0" parTransId="{09A833FC-F64B-4D2E-9DB5-8CD15EEDEFB1}" sibTransId="{89BD1752-298C-42A5-8786-12120CB83333}"/>
    <dgm:cxn modelId="{F6ED1EE3-08FB-4136-839D-DBBD6AD67C35}" type="presOf" srcId="{18246AFB-E9C0-4F87-8CA2-F54D3C510E1D}" destId="{9122E75B-FD8B-4F5D-842F-190BC1DDFD73}" srcOrd="1" destOrd="0" presId="urn:microsoft.com/office/officeart/2005/8/layout/bProcess3"/>
    <dgm:cxn modelId="{7A62A332-C64C-427C-9369-166E3EE4251C}" srcId="{E51892B0-21CB-4B89-8808-55E63D951662}" destId="{F55F5FDD-9181-4D34-9200-5A058617887A}" srcOrd="8" destOrd="0" parTransId="{87C36CB3-C725-4DA4-8914-A961F2F8FAF1}" sibTransId="{18246AFB-E9C0-4F87-8CA2-F54D3C510E1D}"/>
    <dgm:cxn modelId="{09C46CCB-F4C3-4F2B-A381-61D6ED5B4428}" type="presOf" srcId="{F360AC5A-1AF0-4EBC-B820-971BCEDE3404}" destId="{78067167-828F-44D1-AC33-752D6870E846}" srcOrd="0" destOrd="0" presId="urn:microsoft.com/office/officeart/2005/8/layout/bProcess3"/>
    <dgm:cxn modelId="{2F09C86F-00BD-4F76-B4EA-7223F7CF3AD0}" type="presOf" srcId="{F2BBC233-3444-465F-A38F-C72B5A065EC7}" destId="{A647700B-42B1-4847-8A4B-D52896480FB4}" srcOrd="1" destOrd="0" presId="urn:microsoft.com/office/officeart/2005/8/layout/bProcess3"/>
    <dgm:cxn modelId="{B8F7CD09-E7EA-4315-9EB3-06620992D5BC}" srcId="{E51892B0-21CB-4B89-8808-55E63D951662}" destId="{233A54C3-D1DF-413B-B395-C77A7DCEDD1A}" srcOrd="6" destOrd="0" parTransId="{97129B8D-2297-4262-95D9-FC23BED4E5EE}" sibTransId="{79A64FD1-6F5A-455A-A197-F045B301E519}"/>
    <dgm:cxn modelId="{499C0BE2-0BFD-46D8-94AE-B26AD4B76DB1}" type="presOf" srcId="{79A64FD1-6F5A-455A-A197-F045B301E519}" destId="{5BBF4850-14A4-4A18-8C40-144945E6FD30}" srcOrd="1" destOrd="0" presId="urn:microsoft.com/office/officeart/2005/8/layout/bProcess3"/>
    <dgm:cxn modelId="{A9E01A52-8EB8-4E78-A30B-2704B2E39CE6}" type="presOf" srcId="{90569FA8-6BAD-4913-AC8D-6EFB16EFB961}" destId="{F380503A-0371-445D-8B32-21695B7DE769}" srcOrd="1" destOrd="0" presId="urn:microsoft.com/office/officeart/2005/8/layout/bProcess3"/>
    <dgm:cxn modelId="{3343832A-4919-42E6-9E04-41D79EF497C8}" type="presOf" srcId="{4C47FCE6-0BAA-4AC2-A191-BEAE0D64B082}" destId="{4DD45DFB-DB91-4DEB-B4EF-3A4CE1384132}" srcOrd="0" destOrd="0" presId="urn:microsoft.com/office/officeart/2005/8/layout/bProcess3"/>
    <dgm:cxn modelId="{6FC1190F-21D5-44D1-A57F-304A0174F9E2}" srcId="{E51892B0-21CB-4B89-8808-55E63D951662}" destId="{F360AC5A-1AF0-4EBC-B820-971BCEDE3404}" srcOrd="3" destOrd="0" parTransId="{7C0C129D-E20C-422A-974C-DC19EAAAC4C8}" sibTransId="{B68BE639-3B1A-433B-A908-B85671D5D05A}"/>
    <dgm:cxn modelId="{344FDF7A-805E-487A-ADDD-0887EABB654B}" type="presOf" srcId="{7FC52A26-562D-45DA-9A64-982FEE44F573}" destId="{BF799BFD-7E2E-4ED4-8F3B-8B671BAF50BE}" srcOrd="0" destOrd="0" presId="urn:microsoft.com/office/officeart/2005/8/layout/bProcess3"/>
    <dgm:cxn modelId="{B4C85AD3-F480-4472-87D8-965B0DE48ED6}" type="presOf" srcId="{E2B51AF8-CB15-4AE9-9C77-972E7773DF0B}" destId="{2728ABAD-3834-46CD-9330-F7498407C6E5}" srcOrd="0" destOrd="0" presId="urn:microsoft.com/office/officeart/2005/8/layout/bProcess3"/>
    <dgm:cxn modelId="{2F655769-8836-46AC-B5B8-D1F5D389993E}" type="presOf" srcId="{4C47FCE6-0BAA-4AC2-A191-BEAE0D64B082}" destId="{D4402267-7B75-4D56-B224-20DCFA9A08D0}" srcOrd="1" destOrd="0" presId="urn:microsoft.com/office/officeart/2005/8/layout/bProcess3"/>
    <dgm:cxn modelId="{F71410D4-E035-4A74-B7DA-21279FF997C3}" type="presOf" srcId="{90569FA8-6BAD-4913-AC8D-6EFB16EFB961}" destId="{CEF8A545-6302-42DF-B34D-E6B738398BCD}" srcOrd="0" destOrd="0" presId="urn:microsoft.com/office/officeart/2005/8/layout/bProcess3"/>
    <dgm:cxn modelId="{1482B437-10FE-4B34-8286-F83642C9F590}" type="presOf" srcId="{1422F1AE-A8EA-4507-84A7-913CB3F50723}" destId="{01EFD32E-CF96-4E0F-B002-A176DD7582A1}" srcOrd="1" destOrd="0" presId="urn:microsoft.com/office/officeart/2005/8/layout/bProcess3"/>
    <dgm:cxn modelId="{986CC7A0-4DBB-43BA-BBB4-512FF12FC8DF}" type="presOf" srcId="{233A54C3-D1DF-413B-B395-C77A7DCEDD1A}" destId="{4B82168F-B144-4A75-A357-24BD4A31D345}" srcOrd="0" destOrd="0" presId="urn:microsoft.com/office/officeart/2005/8/layout/bProcess3"/>
    <dgm:cxn modelId="{B35AFF12-DE94-4A1E-83B7-E502511874DD}" type="presOf" srcId="{1422F1AE-A8EA-4507-84A7-913CB3F50723}" destId="{DBF84AE0-BEB4-4F8A-BC55-7255F62DFB67}" srcOrd="0" destOrd="0" presId="urn:microsoft.com/office/officeart/2005/8/layout/bProcess3"/>
    <dgm:cxn modelId="{CF6677ED-5AF9-47CC-8444-34EC27BD6502}" type="presOf" srcId="{89BD1752-298C-42A5-8786-12120CB83333}" destId="{1DD992B0-C816-493F-A113-F3B933C5A9CB}" srcOrd="1" destOrd="0" presId="urn:microsoft.com/office/officeart/2005/8/layout/bProcess3"/>
    <dgm:cxn modelId="{2C57D686-BC3A-4F87-82B2-ED30D1A06DCC}" type="presOf" srcId="{63A0057E-3B9E-4C0D-9A7B-326D60A74E8A}" destId="{8580813E-3E30-4BF2-A61C-363D723BD6CD}" srcOrd="0" destOrd="0" presId="urn:microsoft.com/office/officeart/2005/8/layout/bProcess3"/>
    <dgm:cxn modelId="{50574B02-5B20-4C3B-A7AE-BA10A4C5C488}" srcId="{E51892B0-21CB-4B89-8808-55E63D951662}" destId="{C26FE8C5-6CBD-4824-8FB2-54840B0AB5A6}" srcOrd="2" destOrd="0" parTransId="{9BCDD803-2965-40EE-971C-F1E88323B2FF}" sibTransId="{4C47FCE6-0BAA-4AC2-A191-BEAE0D64B082}"/>
    <dgm:cxn modelId="{2ED9DA4F-E325-41EC-A387-51D95EE2C328}" type="presOf" srcId="{F2BBC233-3444-465F-A38F-C72B5A065EC7}" destId="{90127500-3142-4B35-8A78-D4B719FF9CD8}" srcOrd="0" destOrd="0" presId="urn:microsoft.com/office/officeart/2005/8/layout/bProcess3"/>
    <dgm:cxn modelId="{548AA665-E998-4105-9056-83AA8E8B1E27}" type="presOf" srcId="{AC0B2A00-15E4-47F1-B636-4942E6892E0C}" destId="{4D1DA9BF-E94C-4500-BF01-9D262AA72E86}" srcOrd="1" destOrd="0" presId="urn:microsoft.com/office/officeart/2005/8/layout/bProcess3"/>
    <dgm:cxn modelId="{F62131F7-360C-4142-80FE-E2A3173D86B6}" type="presOf" srcId="{79A64FD1-6F5A-455A-A197-F045B301E519}" destId="{2C339226-6275-49B9-9209-D45978A0BBC7}" srcOrd="0" destOrd="0" presId="urn:microsoft.com/office/officeart/2005/8/layout/bProcess3"/>
    <dgm:cxn modelId="{10E5DC41-6321-4BD4-B4B6-0F353005EE6C}" type="presOf" srcId="{74E433BE-F094-4205-A9A9-7477754B85EA}" destId="{96014021-12A5-4C4E-A5DA-3E88F601E0AC}" srcOrd="0" destOrd="0" presId="urn:microsoft.com/office/officeart/2005/8/layout/bProcess3"/>
    <dgm:cxn modelId="{0BEE1D90-5DC0-49FD-A026-36F11B0F0F64}" type="presOf" srcId="{B68BE639-3B1A-433B-A908-B85671D5D05A}" destId="{EDD0ED70-2B8B-43FF-9304-6A02BAA15DC8}" srcOrd="1" destOrd="0" presId="urn:microsoft.com/office/officeart/2005/8/layout/bProcess3"/>
    <dgm:cxn modelId="{3C1DDD2C-AF29-41EE-8253-F848A03349AA}" type="presOf" srcId="{E51892B0-21CB-4B89-8808-55E63D951662}" destId="{8148E0E6-093C-4B84-AE66-13D06E35EE43}" srcOrd="0" destOrd="0" presId="urn:microsoft.com/office/officeart/2005/8/layout/bProcess3"/>
    <dgm:cxn modelId="{E3C7FFC0-8C6A-49B9-AA47-654F5F8DF5D6}" srcId="{E51892B0-21CB-4B89-8808-55E63D951662}" destId="{74E433BE-F094-4205-A9A9-7477754B85EA}" srcOrd="5" destOrd="0" parTransId="{F50DA73F-DCF8-4768-81B6-C7CAB557587F}" sibTransId="{1422F1AE-A8EA-4507-84A7-913CB3F50723}"/>
    <dgm:cxn modelId="{FEEBAED9-7BB2-4C05-A329-AB385092AAA5}" srcId="{E51892B0-21CB-4B89-8808-55E63D951662}" destId="{BEA5630A-DEAB-4F76-B5E5-CD03150EB1E6}" srcOrd="0" destOrd="0" parTransId="{02E33AEC-9DBE-440B-B674-D576BEE460CC}" sibTransId="{90569FA8-6BAD-4913-AC8D-6EFB16EFB961}"/>
    <dgm:cxn modelId="{0E1A836C-F045-4509-B5D1-825AB850CD97}" type="presParOf" srcId="{8148E0E6-093C-4B84-AE66-13D06E35EE43}" destId="{C5B7768C-E729-46F3-B138-DDCE55F686B9}" srcOrd="0" destOrd="0" presId="urn:microsoft.com/office/officeart/2005/8/layout/bProcess3"/>
    <dgm:cxn modelId="{12B1B57B-1594-4A6B-8E21-0CFE39E38C64}" type="presParOf" srcId="{8148E0E6-093C-4B84-AE66-13D06E35EE43}" destId="{CEF8A545-6302-42DF-B34D-E6B738398BCD}" srcOrd="1" destOrd="0" presId="urn:microsoft.com/office/officeart/2005/8/layout/bProcess3"/>
    <dgm:cxn modelId="{A7FB4A47-0BE6-4EBB-8A69-DE3939F9F2EB}" type="presParOf" srcId="{CEF8A545-6302-42DF-B34D-E6B738398BCD}" destId="{F380503A-0371-445D-8B32-21695B7DE769}" srcOrd="0" destOrd="0" presId="urn:microsoft.com/office/officeart/2005/8/layout/bProcess3"/>
    <dgm:cxn modelId="{D7ED050A-D6D2-454E-85E6-7D267E2BFB50}" type="presParOf" srcId="{8148E0E6-093C-4B84-AE66-13D06E35EE43}" destId="{2728ABAD-3834-46CD-9330-F7498407C6E5}" srcOrd="2" destOrd="0" presId="urn:microsoft.com/office/officeart/2005/8/layout/bProcess3"/>
    <dgm:cxn modelId="{C1E97DDA-F52E-4294-8385-AB887E935E39}" type="presParOf" srcId="{8148E0E6-093C-4B84-AE66-13D06E35EE43}" destId="{D9774BF7-174A-4649-A2B3-4746D2BA8E5C}" srcOrd="3" destOrd="0" presId="urn:microsoft.com/office/officeart/2005/8/layout/bProcess3"/>
    <dgm:cxn modelId="{A49DD794-1CD1-4EF6-833C-75C4AE7FA33A}" type="presParOf" srcId="{D9774BF7-174A-4649-A2B3-4746D2BA8E5C}" destId="{4D1DA9BF-E94C-4500-BF01-9D262AA72E86}" srcOrd="0" destOrd="0" presId="urn:microsoft.com/office/officeart/2005/8/layout/bProcess3"/>
    <dgm:cxn modelId="{3FE4FFB1-9FC0-40AC-BCA7-434A2CA1DC6C}" type="presParOf" srcId="{8148E0E6-093C-4B84-AE66-13D06E35EE43}" destId="{786E85F5-1BBC-44AB-A575-FB1CFF995579}" srcOrd="4" destOrd="0" presId="urn:microsoft.com/office/officeart/2005/8/layout/bProcess3"/>
    <dgm:cxn modelId="{8150C70F-9742-45E1-BFDB-995D142B2E62}" type="presParOf" srcId="{8148E0E6-093C-4B84-AE66-13D06E35EE43}" destId="{4DD45DFB-DB91-4DEB-B4EF-3A4CE1384132}" srcOrd="5" destOrd="0" presId="urn:microsoft.com/office/officeart/2005/8/layout/bProcess3"/>
    <dgm:cxn modelId="{8CB5B3E8-7732-4551-B5AE-AB03747FA009}" type="presParOf" srcId="{4DD45DFB-DB91-4DEB-B4EF-3A4CE1384132}" destId="{D4402267-7B75-4D56-B224-20DCFA9A08D0}" srcOrd="0" destOrd="0" presId="urn:microsoft.com/office/officeart/2005/8/layout/bProcess3"/>
    <dgm:cxn modelId="{9DF06C43-C394-425E-A217-E94E977F677E}" type="presParOf" srcId="{8148E0E6-093C-4B84-AE66-13D06E35EE43}" destId="{78067167-828F-44D1-AC33-752D6870E846}" srcOrd="6" destOrd="0" presId="urn:microsoft.com/office/officeart/2005/8/layout/bProcess3"/>
    <dgm:cxn modelId="{E7E976BB-C711-4B9A-BEEB-7227A00DF51E}" type="presParOf" srcId="{8148E0E6-093C-4B84-AE66-13D06E35EE43}" destId="{B0CFC612-204F-4C0E-9F3C-79800BF5A6CB}" srcOrd="7" destOrd="0" presId="urn:microsoft.com/office/officeart/2005/8/layout/bProcess3"/>
    <dgm:cxn modelId="{AB7A3544-CFD5-4B73-A10C-4C76006B274E}" type="presParOf" srcId="{B0CFC612-204F-4C0E-9F3C-79800BF5A6CB}" destId="{EDD0ED70-2B8B-43FF-9304-6A02BAA15DC8}" srcOrd="0" destOrd="0" presId="urn:microsoft.com/office/officeart/2005/8/layout/bProcess3"/>
    <dgm:cxn modelId="{485F03F8-6827-4738-841C-1FD568FA1474}" type="presParOf" srcId="{8148E0E6-093C-4B84-AE66-13D06E35EE43}" destId="{8580813E-3E30-4BF2-A61C-363D723BD6CD}" srcOrd="8" destOrd="0" presId="urn:microsoft.com/office/officeart/2005/8/layout/bProcess3"/>
    <dgm:cxn modelId="{2D1996A8-2C75-4F4B-BC11-9995D849B8D1}" type="presParOf" srcId="{8148E0E6-093C-4B84-AE66-13D06E35EE43}" destId="{297994A4-CCCD-4A93-AC6D-34A366E23869}" srcOrd="9" destOrd="0" presId="urn:microsoft.com/office/officeart/2005/8/layout/bProcess3"/>
    <dgm:cxn modelId="{530D2DDD-9CFC-4A50-9490-B260CA1C3526}" type="presParOf" srcId="{297994A4-CCCD-4A93-AC6D-34A366E23869}" destId="{1DD992B0-C816-493F-A113-F3B933C5A9CB}" srcOrd="0" destOrd="0" presId="urn:microsoft.com/office/officeart/2005/8/layout/bProcess3"/>
    <dgm:cxn modelId="{3DAE3A5F-AC95-447A-BBD6-9FF704AEDA1E}" type="presParOf" srcId="{8148E0E6-093C-4B84-AE66-13D06E35EE43}" destId="{96014021-12A5-4C4E-A5DA-3E88F601E0AC}" srcOrd="10" destOrd="0" presId="urn:microsoft.com/office/officeart/2005/8/layout/bProcess3"/>
    <dgm:cxn modelId="{F4271EDA-4F84-45BE-9258-76B48D79E51B}" type="presParOf" srcId="{8148E0E6-093C-4B84-AE66-13D06E35EE43}" destId="{DBF84AE0-BEB4-4F8A-BC55-7255F62DFB67}" srcOrd="11" destOrd="0" presId="urn:microsoft.com/office/officeart/2005/8/layout/bProcess3"/>
    <dgm:cxn modelId="{F3DD7E0B-23CF-42AF-A3D2-FA5FD8C2DD98}" type="presParOf" srcId="{DBF84AE0-BEB4-4F8A-BC55-7255F62DFB67}" destId="{01EFD32E-CF96-4E0F-B002-A176DD7582A1}" srcOrd="0" destOrd="0" presId="urn:microsoft.com/office/officeart/2005/8/layout/bProcess3"/>
    <dgm:cxn modelId="{47BA31D9-1A54-42AE-83BD-9BF4E2494F0F}" type="presParOf" srcId="{8148E0E6-093C-4B84-AE66-13D06E35EE43}" destId="{4B82168F-B144-4A75-A357-24BD4A31D345}" srcOrd="12" destOrd="0" presId="urn:microsoft.com/office/officeart/2005/8/layout/bProcess3"/>
    <dgm:cxn modelId="{9CCA118E-615B-48A9-A2B4-EFAE6D5E39D6}" type="presParOf" srcId="{8148E0E6-093C-4B84-AE66-13D06E35EE43}" destId="{2C339226-6275-49B9-9209-D45978A0BBC7}" srcOrd="13" destOrd="0" presId="urn:microsoft.com/office/officeart/2005/8/layout/bProcess3"/>
    <dgm:cxn modelId="{B4624D13-F485-4293-B76E-48CCA6ECFAC7}" type="presParOf" srcId="{2C339226-6275-49B9-9209-D45978A0BBC7}" destId="{5BBF4850-14A4-4A18-8C40-144945E6FD30}" srcOrd="0" destOrd="0" presId="urn:microsoft.com/office/officeart/2005/8/layout/bProcess3"/>
    <dgm:cxn modelId="{C4FF2585-35DB-4100-B9CD-BD8A41CA1451}" type="presParOf" srcId="{8148E0E6-093C-4B84-AE66-13D06E35EE43}" destId="{3E0D8F2D-1ED2-4F2C-9BA6-0FCE2F5996E6}" srcOrd="14" destOrd="0" presId="urn:microsoft.com/office/officeart/2005/8/layout/bProcess3"/>
    <dgm:cxn modelId="{81D1EFAE-2593-4A29-9029-376E4E2D63B3}" type="presParOf" srcId="{8148E0E6-093C-4B84-AE66-13D06E35EE43}" destId="{90127500-3142-4B35-8A78-D4B719FF9CD8}" srcOrd="15" destOrd="0" presId="urn:microsoft.com/office/officeart/2005/8/layout/bProcess3"/>
    <dgm:cxn modelId="{4020136A-9FA0-48A0-99A7-17E82941E011}" type="presParOf" srcId="{90127500-3142-4B35-8A78-D4B719FF9CD8}" destId="{A647700B-42B1-4847-8A4B-D52896480FB4}" srcOrd="0" destOrd="0" presId="urn:microsoft.com/office/officeart/2005/8/layout/bProcess3"/>
    <dgm:cxn modelId="{16BB4E18-34BA-4B05-80F9-CD0556EF57F0}" type="presParOf" srcId="{8148E0E6-093C-4B84-AE66-13D06E35EE43}" destId="{6BD02277-E709-4FC6-99B5-6AE04BA5B534}" srcOrd="16" destOrd="0" presId="urn:microsoft.com/office/officeart/2005/8/layout/bProcess3"/>
    <dgm:cxn modelId="{71CFE375-FF7A-4D86-B8A3-05B2A8FD01BE}" type="presParOf" srcId="{8148E0E6-093C-4B84-AE66-13D06E35EE43}" destId="{EF4D02F6-7DFD-469A-9593-79B2F4E3E4DF}" srcOrd="17" destOrd="0" presId="urn:microsoft.com/office/officeart/2005/8/layout/bProcess3"/>
    <dgm:cxn modelId="{8CAC4BCF-2978-47BC-9EF1-7D2C4827294D}" type="presParOf" srcId="{EF4D02F6-7DFD-469A-9593-79B2F4E3E4DF}" destId="{9122E75B-FD8B-4F5D-842F-190BC1DDFD73}" srcOrd="0" destOrd="0" presId="urn:microsoft.com/office/officeart/2005/8/layout/bProcess3"/>
    <dgm:cxn modelId="{283AF11D-D09D-4D38-A182-2F1DAAB3390A}" type="presParOf" srcId="{8148E0E6-093C-4B84-AE66-13D06E35EE43}" destId="{BF799BFD-7E2E-4ED4-8F3B-8B671BAF50BE}" srcOrd="18"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27C0C3-39E3-4C66-92FC-54D57F2363B2}">
      <dsp:nvSpPr>
        <dsp:cNvPr id="0" name=""/>
        <dsp:cNvSpPr/>
      </dsp:nvSpPr>
      <dsp:spPr>
        <a:xfrm rot="5400000">
          <a:off x="298143" y="2069245"/>
          <a:ext cx="894633" cy="1488650"/>
        </a:xfrm>
        <a:prstGeom prst="corner">
          <a:avLst>
            <a:gd name="adj1" fmla="val 16120"/>
            <a:gd name="adj2" fmla="val 16110"/>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4538EA-6461-44A9-951F-C36F0057DFE4}">
      <dsp:nvSpPr>
        <dsp:cNvPr id="0" name=""/>
        <dsp:cNvSpPr/>
      </dsp:nvSpPr>
      <dsp:spPr>
        <a:xfrm>
          <a:off x="148806" y="251403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dirty="0" err="1"/>
            <a:t>Présentation</a:t>
          </a:r>
          <a:r>
            <a:rPr sz="1700" kern="1200" dirty="0"/>
            <a:t> et engagement </a:t>
          </a:r>
        </a:p>
      </dsp:txBody>
      <dsp:txXfrm>
        <a:off x="148806" y="2514030"/>
        <a:ext cx="1343961" cy="1178061"/>
      </dsp:txXfrm>
    </dsp:sp>
    <dsp:sp modelId="{58F406AF-12EF-4660-B081-41C2D2659039}">
      <dsp:nvSpPr>
        <dsp:cNvPr id="0" name=""/>
        <dsp:cNvSpPr/>
      </dsp:nvSpPr>
      <dsp:spPr>
        <a:xfrm>
          <a:off x="1239190" y="1959649"/>
          <a:ext cx="253577" cy="253577"/>
        </a:xfrm>
        <a:prstGeom prst="triangle">
          <a:avLst>
            <a:gd name="adj" fmla="val 100000"/>
          </a:avLst>
        </a:prstGeom>
        <a:solidFill>
          <a:schemeClr val="accent5">
            <a:hueOff val="-309652"/>
            <a:satOff val="3104"/>
            <a:lumOff val="-2157"/>
            <a:alphaOff val="0"/>
          </a:schemeClr>
        </a:solidFill>
        <a:ln w="15875" cap="flat" cmpd="sng" algn="ctr">
          <a:solidFill>
            <a:schemeClr val="accent5">
              <a:hueOff val="-309652"/>
              <a:satOff val="3104"/>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79CED-B26C-4B26-B699-0BB086FD2EF9}">
      <dsp:nvSpPr>
        <dsp:cNvPr id="0" name=""/>
        <dsp:cNvSpPr/>
      </dsp:nvSpPr>
      <dsp:spPr>
        <a:xfrm rot="5400000">
          <a:off x="1943414" y="1662121"/>
          <a:ext cx="894633" cy="1488650"/>
        </a:xfrm>
        <a:prstGeom prst="corner">
          <a:avLst>
            <a:gd name="adj1" fmla="val 16120"/>
            <a:gd name="adj2" fmla="val 16110"/>
          </a:avLst>
        </a:prstGeom>
        <a:solidFill>
          <a:schemeClr val="accent5">
            <a:hueOff val="-619304"/>
            <a:satOff val="6209"/>
            <a:lumOff val="-4314"/>
            <a:alphaOff val="0"/>
          </a:schemeClr>
        </a:solidFill>
        <a:ln w="15875" cap="flat" cmpd="sng" algn="ctr">
          <a:solidFill>
            <a:schemeClr val="accent5">
              <a:hueOff val="-619304"/>
              <a:satOff val="6209"/>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4B9C42-21F4-4984-A09E-4634E1473075}">
      <dsp:nvSpPr>
        <dsp:cNvPr id="0" name=""/>
        <dsp:cNvSpPr/>
      </dsp:nvSpPr>
      <dsp:spPr>
        <a:xfrm>
          <a:off x="1794078" y="2106906"/>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Évaluation</a:t>
          </a:r>
        </a:p>
      </dsp:txBody>
      <dsp:txXfrm>
        <a:off x="1794078" y="2106906"/>
        <a:ext cx="1343961" cy="1178061"/>
      </dsp:txXfrm>
    </dsp:sp>
    <dsp:sp modelId="{1838C6DE-4D06-4CC4-B02A-DE5C9395FEAB}">
      <dsp:nvSpPr>
        <dsp:cNvPr id="0" name=""/>
        <dsp:cNvSpPr/>
      </dsp:nvSpPr>
      <dsp:spPr>
        <a:xfrm>
          <a:off x="2884462" y="1552524"/>
          <a:ext cx="253577" cy="253577"/>
        </a:xfrm>
        <a:prstGeom prst="triangle">
          <a:avLst>
            <a:gd name="adj" fmla="val 100000"/>
          </a:avLst>
        </a:prstGeom>
        <a:solidFill>
          <a:schemeClr val="accent5">
            <a:hueOff val="-928955"/>
            <a:satOff val="9313"/>
            <a:lumOff val="-6471"/>
            <a:alphaOff val="0"/>
          </a:schemeClr>
        </a:solidFill>
        <a:ln w="15875" cap="flat" cmpd="sng" algn="ctr">
          <a:solidFill>
            <a:schemeClr val="accent5">
              <a:hueOff val="-928955"/>
              <a:satOff val="9313"/>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70368F-9A6B-477B-A9A9-256605503F81}">
      <dsp:nvSpPr>
        <dsp:cNvPr id="0" name=""/>
        <dsp:cNvSpPr/>
      </dsp:nvSpPr>
      <dsp:spPr>
        <a:xfrm rot="5400000">
          <a:off x="3588686" y="1254996"/>
          <a:ext cx="894633" cy="1488650"/>
        </a:xfrm>
        <a:prstGeom prst="corner">
          <a:avLst>
            <a:gd name="adj1" fmla="val 16120"/>
            <a:gd name="adj2" fmla="val 16110"/>
          </a:avLst>
        </a:prstGeom>
        <a:solidFill>
          <a:schemeClr val="accent5">
            <a:hueOff val="-1238607"/>
            <a:satOff val="12418"/>
            <a:lumOff val="-8628"/>
            <a:alphaOff val="0"/>
          </a:schemeClr>
        </a:solidFill>
        <a:ln w="15875" cap="flat" cmpd="sng" algn="ctr">
          <a:solidFill>
            <a:schemeClr val="accent5">
              <a:hueOff val="-1238607"/>
              <a:satOff val="12418"/>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0CFE3-26B5-4DF0-8E31-94941B4C83F8}">
      <dsp:nvSpPr>
        <dsp:cNvPr id="0" name=""/>
        <dsp:cNvSpPr/>
      </dsp:nvSpPr>
      <dsp:spPr>
        <a:xfrm>
          <a:off x="3439350" y="1699782"/>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Élaboration du plan d'action personnalisé</a:t>
          </a:r>
        </a:p>
      </dsp:txBody>
      <dsp:txXfrm>
        <a:off x="3439350" y="1699782"/>
        <a:ext cx="1343961" cy="1178061"/>
      </dsp:txXfrm>
    </dsp:sp>
    <dsp:sp modelId="{66F222C1-8977-474A-BDA3-36077D9D7421}">
      <dsp:nvSpPr>
        <dsp:cNvPr id="0" name=""/>
        <dsp:cNvSpPr/>
      </dsp:nvSpPr>
      <dsp:spPr>
        <a:xfrm>
          <a:off x="4529734" y="1145400"/>
          <a:ext cx="253577" cy="253577"/>
        </a:xfrm>
        <a:prstGeom prst="triangle">
          <a:avLst>
            <a:gd name="adj" fmla="val 100000"/>
          </a:avLst>
        </a:prstGeom>
        <a:solidFill>
          <a:schemeClr val="accent5">
            <a:hueOff val="-1548259"/>
            <a:satOff val="15522"/>
            <a:lumOff val="-10784"/>
            <a:alphaOff val="0"/>
          </a:schemeClr>
        </a:solidFill>
        <a:ln w="15875" cap="flat" cmpd="sng" algn="ctr">
          <a:solidFill>
            <a:schemeClr val="accent5">
              <a:hueOff val="-1548259"/>
              <a:satOff val="15522"/>
              <a:lumOff val="-107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C6F46F-D283-4BC6-A0C4-D0D84C819B00}">
      <dsp:nvSpPr>
        <dsp:cNvPr id="0" name=""/>
        <dsp:cNvSpPr/>
      </dsp:nvSpPr>
      <dsp:spPr>
        <a:xfrm rot="5400000">
          <a:off x="5233958" y="847872"/>
          <a:ext cx="894633" cy="1488650"/>
        </a:xfrm>
        <a:prstGeom prst="corner">
          <a:avLst>
            <a:gd name="adj1" fmla="val 16120"/>
            <a:gd name="adj2" fmla="val 16110"/>
          </a:avLst>
        </a:prstGeom>
        <a:solidFill>
          <a:schemeClr val="accent5">
            <a:hueOff val="-1857911"/>
            <a:satOff val="18626"/>
            <a:lumOff val="-12941"/>
            <a:alphaOff val="0"/>
          </a:schemeClr>
        </a:solidFill>
        <a:ln w="15875" cap="flat" cmpd="sng" algn="ctr">
          <a:solidFill>
            <a:schemeClr val="accent5">
              <a:hueOff val="-1857911"/>
              <a:satOff val="18626"/>
              <a:lumOff val="-1294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EC0BE3-7250-4F39-8E55-24C6217C5B02}">
      <dsp:nvSpPr>
        <dsp:cNvPr id="0" name=""/>
        <dsp:cNvSpPr/>
      </dsp:nvSpPr>
      <dsp:spPr>
        <a:xfrm>
          <a:off x="5084621" y="1292658"/>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dirty="0" err="1"/>
            <a:t>Mise</a:t>
          </a:r>
          <a:r>
            <a:rPr sz="1700" kern="1200" dirty="0"/>
            <a:t> </a:t>
          </a:r>
          <a:r>
            <a:rPr sz="1700" kern="1200" dirty="0" err="1"/>
            <a:t>en</a:t>
          </a:r>
          <a:r>
            <a:rPr sz="1700" kern="1200" dirty="0"/>
            <a:t> </a:t>
          </a:r>
          <a:r>
            <a:rPr sz="1700" kern="1200" dirty="0" err="1"/>
            <a:t>œuvre</a:t>
          </a:r>
          <a:r>
            <a:rPr sz="1700" kern="1200" dirty="0"/>
            <a:t> du plan </a:t>
          </a:r>
          <a:r>
            <a:rPr sz="1700" kern="1200" dirty="0" err="1"/>
            <a:t>d'action</a:t>
          </a:r>
          <a:r>
            <a:rPr sz="1700" kern="1200" dirty="0"/>
            <a:t> </a:t>
          </a:r>
        </a:p>
      </dsp:txBody>
      <dsp:txXfrm>
        <a:off x="5084621" y="1292658"/>
        <a:ext cx="1343961" cy="1178061"/>
      </dsp:txXfrm>
    </dsp:sp>
    <dsp:sp modelId="{F23E8A7F-EFB8-4539-8A4F-8380B9736C07}">
      <dsp:nvSpPr>
        <dsp:cNvPr id="0" name=""/>
        <dsp:cNvSpPr/>
      </dsp:nvSpPr>
      <dsp:spPr>
        <a:xfrm>
          <a:off x="6175005" y="738276"/>
          <a:ext cx="253577" cy="253577"/>
        </a:xfrm>
        <a:prstGeom prst="triangle">
          <a:avLst>
            <a:gd name="adj" fmla="val 100000"/>
          </a:avLst>
        </a:prstGeom>
        <a:solidFill>
          <a:schemeClr val="accent5">
            <a:hueOff val="-2167562"/>
            <a:satOff val="21731"/>
            <a:lumOff val="-15098"/>
            <a:alphaOff val="0"/>
          </a:schemeClr>
        </a:solidFill>
        <a:ln w="15875" cap="flat" cmpd="sng" algn="ctr">
          <a:solidFill>
            <a:schemeClr val="accent5">
              <a:hueOff val="-2167562"/>
              <a:satOff val="21731"/>
              <a:lumOff val="-150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C3DEC-E16E-4685-A310-C394CC3DD94C}">
      <dsp:nvSpPr>
        <dsp:cNvPr id="0" name=""/>
        <dsp:cNvSpPr/>
      </dsp:nvSpPr>
      <dsp:spPr>
        <a:xfrm rot="5400000">
          <a:off x="6879230" y="440748"/>
          <a:ext cx="894633" cy="1488650"/>
        </a:xfrm>
        <a:prstGeom prst="corner">
          <a:avLst>
            <a:gd name="adj1" fmla="val 16120"/>
            <a:gd name="adj2" fmla="val 16110"/>
          </a:avLst>
        </a:prstGeom>
        <a:solidFill>
          <a:schemeClr val="accent5">
            <a:hueOff val="-2477214"/>
            <a:satOff val="24835"/>
            <a:lumOff val="-17255"/>
            <a:alphaOff val="0"/>
          </a:schemeClr>
        </a:solidFill>
        <a:ln w="15875" cap="flat" cmpd="sng" algn="ctr">
          <a:solidFill>
            <a:schemeClr val="accent5">
              <a:hueOff val="-2477214"/>
              <a:satOff val="24835"/>
              <a:lumOff val="-172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F570F-352F-418C-A4D8-B04448F86B72}">
      <dsp:nvSpPr>
        <dsp:cNvPr id="0" name=""/>
        <dsp:cNvSpPr/>
      </dsp:nvSpPr>
      <dsp:spPr>
        <a:xfrm>
          <a:off x="6729893" y="885534"/>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Suivi personnalisé</a:t>
          </a:r>
        </a:p>
      </dsp:txBody>
      <dsp:txXfrm>
        <a:off x="6729893" y="885534"/>
        <a:ext cx="1343961" cy="1178061"/>
      </dsp:txXfrm>
    </dsp:sp>
    <dsp:sp modelId="{19057FA2-A9D3-4BDC-9247-58F225C567D4}">
      <dsp:nvSpPr>
        <dsp:cNvPr id="0" name=""/>
        <dsp:cNvSpPr/>
      </dsp:nvSpPr>
      <dsp:spPr>
        <a:xfrm>
          <a:off x="7820277" y="331152"/>
          <a:ext cx="253577" cy="253577"/>
        </a:xfrm>
        <a:prstGeom prst="triangle">
          <a:avLst>
            <a:gd name="adj" fmla="val 100000"/>
          </a:avLst>
        </a:prstGeom>
        <a:solidFill>
          <a:schemeClr val="accent5">
            <a:hueOff val="-2786866"/>
            <a:satOff val="27940"/>
            <a:lumOff val="-19412"/>
            <a:alphaOff val="0"/>
          </a:schemeClr>
        </a:solidFill>
        <a:ln w="15875" cap="flat" cmpd="sng" algn="ctr">
          <a:solidFill>
            <a:schemeClr val="accent5">
              <a:hueOff val="-2786866"/>
              <a:satOff val="27940"/>
              <a:lumOff val="-19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CC8082-20E3-4213-9A4B-3D96E48ED2EE}">
      <dsp:nvSpPr>
        <dsp:cNvPr id="0" name=""/>
        <dsp:cNvSpPr/>
      </dsp:nvSpPr>
      <dsp:spPr>
        <a:xfrm rot="5400000">
          <a:off x="8524501" y="33624"/>
          <a:ext cx="894633" cy="1488650"/>
        </a:xfrm>
        <a:prstGeom prst="corner">
          <a:avLst>
            <a:gd name="adj1" fmla="val 16120"/>
            <a:gd name="adj2" fmla="val 16110"/>
          </a:avLst>
        </a:prstGeom>
        <a:solidFill>
          <a:schemeClr val="accent5">
            <a:hueOff val="-3096518"/>
            <a:satOff val="31044"/>
            <a:lumOff val="-21569"/>
            <a:alphaOff val="0"/>
          </a:schemeClr>
        </a:solidFill>
        <a:ln w="15875" cap="flat" cmpd="sng" algn="ctr">
          <a:solidFill>
            <a:schemeClr val="accent5">
              <a:hueOff val="-3096518"/>
              <a:satOff val="31044"/>
              <a:lumOff val="-215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7392FA-AC94-4F7F-868C-6C511CAB06D2}">
      <dsp:nvSpPr>
        <dsp:cNvPr id="0" name=""/>
        <dsp:cNvSpPr/>
      </dsp:nvSpPr>
      <dsp:spPr>
        <a:xfrm>
          <a:off x="8375165" y="478410"/>
          <a:ext cx="1343961" cy="1178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sz="1700" kern="1200"/>
            <a:t>Clôture du dossier</a:t>
          </a:r>
        </a:p>
      </dsp:txBody>
      <dsp:txXfrm>
        <a:off x="8375165" y="478410"/>
        <a:ext cx="1343961" cy="11780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8A545-6302-42DF-B34D-E6B738398BCD}">
      <dsp:nvSpPr>
        <dsp:cNvPr id="0" name=""/>
        <dsp:cNvSpPr/>
      </dsp:nvSpPr>
      <dsp:spPr>
        <a:xfrm>
          <a:off x="2930811" y="547418"/>
          <a:ext cx="422802" cy="91440"/>
        </a:xfrm>
        <a:custGeom>
          <a:avLst/>
          <a:gdLst/>
          <a:ahLst/>
          <a:cxnLst/>
          <a:rect l="0" t="0" r="0" b="0"/>
          <a:pathLst>
            <a:path>
              <a:moveTo>
                <a:pt x="0" y="45720"/>
              </a:moveTo>
              <a:lnTo>
                <a:pt x="422802" y="45720"/>
              </a:lnTo>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30877" y="590871"/>
        <a:ext cx="22670" cy="4534"/>
      </dsp:txXfrm>
    </dsp:sp>
    <dsp:sp modelId="{C5B7768C-E729-46F3-B138-DDCE55F686B9}">
      <dsp:nvSpPr>
        <dsp:cNvPr id="0" name=""/>
        <dsp:cNvSpPr/>
      </dsp:nvSpPr>
      <dsp:spPr>
        <a:xfrm>
          <a:off x="961295" y="1743"/>
          <a:ext cx="1971315" cy="1182789"/>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sz="1400" kern="1200"/>
            <a:t>Résumer l'évaluation </a:t>
          </a:r>
        </a:p>
      </dsp:txBody>
      <dsp:txXfrm>
        <a:off x="961295" y="1743"/>
        <a:ext cx="1971315" cy="1182789"/>
      </dsp:txXfrm>
    </dsp:sp>
    <dsp:sp modelId="{D9774BF7-174A-4649-A2B3-4746D2BA8E5C}">
      <dsp:nvSpPr>
        <dsp:cNvPr id="0" name=""/>
        <dsp:cNvSpPr/>
      </dsp:nvSpPr>
      <dsp:spPr>
        <a:xfrm>
          <a:off x="5355529" y="547418"/>
          <a:ext cx="422802" cy="91440"/>
        </a:xfrm>
        <a:custGeom>
          <a:avLst/>
          <a:gdLst/>
          <a:ahLst/>
          <a:cxnLst/>
          <a:rect l="0" t="0" r="0" b="0"/>
          <a:pathLst>
            <a:path>
              <a:moveTo>
                <a:pt x="0" y="45720"/>
              </a:moveTo>
              <a:lnTo>
                <a:pt x="422802" y="45720"/>
              </a:lnTo>
            </a:path>
          </a:pathLst>
        </a:custGeom>
        <a:noFill/>
        <a:ln w="9525" cap="flat" cmpd="sng" algn="ctr">
          <a:solidFill>
            <a:schemeClr val="accent5">
              <a:hueOff val="-1247718"/>
              <a:satOff val="-1932"/>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55595" y="590871"/>
        <a:ext cx="22670" cy="4534"/>
      </dsp:txXfrm>
    </dsp:sp>
    <dsp:sp modelId="{2728ABAD-3834-46CD-9330-F7498407C6E5}">
      <dsp:nvSpPr>
        <dsp:cNvPr id="0" name=""/>
        <dsp:cNvSpPr/>
      </dsp:nvSpPr>
      <dsp:spPr>
        <a:xfrm>
          <a:off x="3386014" y="1743"/>
          <a:ext cx="1971315" cy="1182789"/>
        </a:xfrm>
        <a:prstGeom prst="rect">
          <a:avLst/>
        </a:prstGeom>
        <a:solidFill>
          <a:schemeClr val="accent5">
            <a:hueOff val="-1109083"/>
            <a:satOff val="-1717"/>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sz="1400" kern="1200"/>
            <a:t>Faire le point avec la survivante</a:t>
          </a:r>
        </a:p>
      </dsp:txBody>
      <dsp:txXfrm>
        <a:off x="3386014" y="1743"/>
        <a:ext cx="1971315" cy="1182789"/>
      </dsp:txXfrm>
    </dsp:sp>
    <dsp:sp modelId="{4DD45DFB-DB91-4DEB-B4EF-3A4CE1384132}">
      <dsp:nvSpPr>
        <dsp:cNvPr id="0" name=""/>
        <dsp:cNvSpPr/>
      </dsp:nvSpPr>
      <dsp:spPr>
        <a:xfrm>
          <a:off x="7780247" y="547418"/>
          <a:ext cx="422802" cy="91440"/>
        </a:xfrm>
        <a:custGeom>
          <a:avLst/>
          <a:gdLst/>
          <a:ahLst/>
          <a:cxnLst/>
          <a:rect l="0" t="0" r="0" b="0"/>
          <a:pathLst>
            <a:path>
              <a:moveTo>
                <a:pt x="0" y="45720"/>
              </a:moveTo>
              <a:lnTo>
                <a:pt x="422802" y="45720"/>
              </a:lnTo>
            </a:path>
          </a:pathLst>
        </a:custGeom>
        <a:noFill/>
        <a:ln w="9525" cap="flat" cmpd="sng" algn="ctr">
          <a:solidFill>
            <a:schemeClr val="accent5">
              <a:hueOff val="-2495436"/>
              <a:satOff val="-3864"/>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980314" y="590871"/>
        <a:ext cx="22670" cy="4534"/>
      </dsp:txXfrm>
    </dsp:sp>
    <dsp:sp modelId="{786E85F5-1BBC-44AB-A575-FB1CFF995579}">
      <dsp:nvSpPr>
        <dsp:cNvPr id="0" name=""/>
        <dsp:cNvSpPr/>
      </dsp:nvSpPr>
      <dsp:spPr>
        <a:xfrm>
          <a:off x="5810732" y="1743"/>
          <a:ext cx="1971315" cy="1182789"/>
        </a:xfrm>
        <a:prstGeom prst="rect">
          <a:avLst/>
        </a:prstGeom>
        <a:solidFill>
          <a:schemeClr val="accent5">
            <a:hueOff val="-2218166"/>
            <a:satOff val="-3434"/>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sz="1400" kern="1200"/>
            <a:t>Discuter de chaque besoin avec la survivante</a:t>
          </a:r>
        </a:p>
      </dsp:txBody>
      <dsp:txXfrm>
        <a:off x="5810732" y="1743"/>
        <a:ext cx="1971315" cy="1182789"/>
      </dsp:txXfrm>
    </dsp:sp>
    <dsp:sp modelId="{B0CFC612-204F-4C0E-9F3C-79800BF5A6CB}">
      <dsp:nvSpPr>
        <dsp:cNvPr id="0" name=""/>
        <dsp:cNvSpPr/>
      </dsp:nvSpPr>
      <dsp:spPr>
        <a:xfrm>
          <a:off x="1946953" y="1182732"/>
          <a:ext cx="7274154" cy="422802"/>
        </a:xfrm>
        <a:custGeom>
          <a:avLst/>
          <a:gdLst/>
          <a:ahLst/>
          <a:cxnLst/>
          <a:rect l="0" t="0" r="0" b="0"/>
          <a:pathLst>
            <a:path>
              <a:moveTo>
                <a:pt x="7274154" y="0"/>
              </a:moveTo>
              <a:lnTo>
                <a:pt x="7274154" y="228501"/>
              </a:lnTo>
              <a:lnTo>
                <a:pt x="0" y="228501"/>
              </a:lnTo>
              <a:lnTo>
                <a:pt x="0" y="422802"/>
              </a:lnTo>
            </a:path>
          </a:pathLst>
        </a:custGeom>
        <a:noFill/>
        <a:ln w="9525" cap="flat" cmpd="sng" algn="ctr">
          <a:solidFill>
            <a:schemeClr val="accent5">
              <a:hueOff val="-3743154"/>
              <a:satOff val="-5795"/>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401824" y="1391867"/>
        <a:ext cx="364413" cy="4534"/>
      </dsp:txXfrm>
    </dsp:sp>
    <dsp:sp modelId="{78067167-828F-44D1-AC33-752D6870E846}">
      <dsp:nvSpPr>
        <dsp:cNvPr id="0" name=""/>
        <dsp:cNvSpPr/>
      </dsp:nvSpPr>
      <dsp:spPr>
        <a:xfrm>
          <a:off x="8235450" y="1743"/>
          <a:ext cx="1971315" cy="1182789"/>
        </a:xfrm>
        <a:prstGeom prst="rect">
          <a:avLst/>
        </a:prstGeom>
        <a:solidFill>
          <a:schemeClr val="accent5">
            <a:hueOff val="-3327248"/>
            <a:satOff val="-5151"/>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sz="1400" kern="1200"/>
            <a:t>Élaborer un plan visant à assurer sa sécurité</a:t>
          </a:r>
        </a:p>
      </dsp:txBody>
      <dsp:txXfrm>
        <a:off x="8235450" y="1743"/>
        <a:ext cx="1971315" cy="1182789"/>
      </dsp:txXfrm>
    </dsp:sp>
    <dsp:sp modelId="{297994A4-CCCD-4A93-AC6D-34A366E23869}">
      <dsp:nvSpPr>
        <dsp:cNvPr id="0" name=""/>
        <dsp:cNvSpPr/>
      </dsp:nvSpPr>
      <dsp:spPr>
        <a:xfrm>
          <a:off x="2930811" y="2183609"/>
          <a:ext cx="422802" cy="91440"/>
        </a:xfrm>
        <a:custGeom>
          <a:avLst/>
          <a:gdLst/>
          <a:ahLst/>
          <a:cxnLst/>
          <a:rect l="0" t="0" r="0" b="0"/>
          <a:pathLst>
            <a:path>
              <a:moveTo>
                <a:pt x="0" y="45720"/>
              </a:moveTo>
              <a:lnTo>
                <a:pt x="422802" y="45720"/>
              </a:lnTo>
            </a:path>
          </a:pathLst>
        </a:custGeom>
        <a:noFill/>
        <a:ln w="9525" cap="flat" cmpd="sng" algn="ctr">
          <a:solidFill>
            <a:schemeClr val="accent5">
              <a:hueOff val="-4990872"/>
              <a:satOff val="-7727"/>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30877" y="2227062"/>
        <a:ext cx="22670" cy="4534"/>
      </dsp:txXfrm>
    </dsp:sp>
    <dsp:sp modelId="{8580813E-3E30-4BF2-A61C-363D723BD6CD}">
      <dsp:nvSpPr>
        <dsp:cNvPr id="0" name=""/>
        <dsp:cNvSpPr/>
      </dsp:nvSpPr>
      <dsp:spPr>
        <a:xfrm>
          <a:off x="961295" y="1637935"/>
          <a:ext cx="1971315" cy="1182789"/>
        </a:xfrm>
        <a:prstGeom prst="rect">
          <a:avLst/>
        </a:prstGeom>
        <a:solidFill>
          <a:schemeClr val="accent5">
            <a:hueOff val="-4436331"/>
            <a:satOff val="-6868"/>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sz="1400" kern="1200"/>
            <a:t>Obtenir le consentement éclairé pour pouvoir proposer des orientations</a:t>
          </a:r>
        </a:p>
      </dsp:txBody>
      <dsp:txXfrm>
        <a:off x="961295" y="1637935"/>
        <a:ext cx="1971315" cy="1182789"/>
      </dsp:txXfrm>
    </dsp:sp>
    <dsp:sp modelId="{DBF84AE0-BEB4-4F8A-BC55-7255F62DFB67}">
      <dsp:nvSpPr>
        <dsp:cNvPr id="0" name=""/>
        <dsp:cNvSpPr/>
      </dsp:nvSpPr>
      <dsp:spPr>
        <a:xfrm>
          <a:off x="5355529" y="2183609"/>
          <a:ext cx="422802" cy="91440"/>
        </a:xfrm>
        <a:custGeom>
          <a:avLst/>
          <a:gdLst/>
          <a:ahLst/>
          <a:cxnLst/>
          <a:rect l="0" t="0" r="0" b="0"/>
          <a:pathLst>
            <a:path>
              <a:moveTo>
                <a:pt x="0" y="45720"/>
              </a:moveTo>
              <a:lnTo>
                <a:pt x="422802" y="45720"/>
              </a:lnTo>
            </a:path>
          </a:pathLst>
        </a:custGeom>
        <a:noFill/>
        <a:ln w="9525" cap="flat" cmpd="sng" algn="ctr">
          <a:solidFill>
            <a:schemeClr val="accent5">
              <a:hueOff val="-6238591"/>
              <a:satOff val="-9659"/>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55595" y="2227062"/>
        <a:ext cx="22670" cy="4534"/>
      </dsp:txXfrm>
    </dsp:sp>
    <dsp:sp modelId="{96014021-12A5-4C4E-A5DA-3E88F601E0AC}">
      <dsp:nvSpPr>
        <dsp:cNvPr id="0" name=""/>
        <dsp:cNvSpPr/>
      </dsp:nvSpPr>
      <dsp:spPr>
        <a:xfrm>
          <a:off x="3386014" y="1637935"/>
          <a:ext cx="1971315" cy="1182789"/>
        </a:xfrm>
        <a:prstGeom prst="rect">
          <a:avLst/>
        </a:prstGeom>
        <a:solidFill>
          <a:schemeClr val="accent5">
            <a:hueOff val="-5545414"/>
            <a:satOff val="-8586"/>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sz="1400" kern="1200"/>
            <a:t>Déterminer qui aura la responsabilité de faciliter la prestation de services</a:t>
          </a:r>
        </a:p>
      </dsp:txBody>
      <dsp:txXfrm>
        <a:off x="3386014" y="1637935"/>
        <a:ext cx="1971315" cy="1182789"/>
      </dsp:txXfrm>
    </dsp:sp>
    <dsp:sp modelId="{2C339226-6275-49B9-9209-D45978A0BBC7}">
      <dsp:nvSpPr>
        <dsp:cNvPr id="0" name=""/>
        <dsp:cNvSpPr/>
      </dsp:nvSpPr>
      <dsp:spPr>
        <a:xfrm>
          <a:off x="7780247" y="2183609"/>
          <a:ext cx="422802" cy="91440"/>
        </a:xfrm>
        <a:custGeom>
          <a:avLst/>
          <a:gdLst/>
          <a:ahLst/>
          <a:cxnLst/>
          <a:rect l="0" t="0" r="0" b="0"/>
          <a:pathLst>
            <a:path>
              <a:moveTo>
                <a:pt x="0" y="45720"/>
              </a:moveTo>
              <a:lnTo>
                <a:pt x="422802" y="45720"/>
              </a:lnTo>
            </a:path>
          </a:pathLst>
        </a:custGeom>
        <a:noFill/>
        <a:ln w="9525" cap="flat" cmpd="sng" algn="ctr">
          <a:solidFill>
            <a:schemeClr val="accent5">
              <a:hueOff val="-7486308"/>
              <a:satOff val="-11591"/>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980314" y="2227062"/>
        <a:ext cx="22670" cy="4534"/>
      </dsp:txXfrm>
    </dsp:sp>
    <dsp:sp modelId="{4B82168F-B144-4A75-A357-24BD4A31D345}">
      <dsp:nvSpPr>
        <dsp:cNvPr id="0" name=""/>
        <dsp:cNvSpPr/>
      </dsp:nvSpPr>
      <dsp:spPr>
        <a:xfrm>
          <a:off x="5810732" y="1637935"/>
          <a:ext cx="1971315" cy="1182789"/>
        </a:xfrm>
        <a:prstGeom prst="rect">
          <a:avLst/>
        </a:prstGeom>
        <a:solidFill>
          <a:schemeClr val="accent5">
            <a:hueOff val="-6654497"/>
            <a:satOff val="-10303"/>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sz="1400" kern="1200"/>
            <a:t>Élaborer des plans d'accompagnement </a:t>
          </a:r>
        </a:p>
      </dsp:txBody>
      <dsp:txXfrm>
        <a:off x="5810732" y="1637935"/>
        <a:ext cx="1971315" cy="1182789"/>
      </dsp:txXfrm>
    </dsp:sp>
    <dsp:sp modelId="{90127500-3142-4B35-8A78-D4B719FF9CD8}">
      <dsp:nvSpPr>
        <dsp:cNvPr id="0" name=""/>
        <dsp:cNvSpPr/>
      </dsp:nvSpPr>
      <dsp:spPr>
        <a:xfrm>
          <a:off x="1946953" y="2818924"/>
          <a:ext cx="7274154" cy="422802"/>
        </a:xfrm>
        <a:custGeom>
          <a:avLst/>
          <a:gdLst/>
          <a:ahLst/>
          <a:cxnLst/>
          <a:rect l="0" t="0" r="0" b="0"/>
          <a:pathLst>
            <a:path>
              <a:moveTo>
                <a:pt x="7274154" y="0"/>
              </a:moveTo>
              <a:lnTo>
                <a:pt x="7274154" y="228501"/>
              </a:lnTo>
              <a:lnTo>
                <a:pt x="0" y="228501"/>
              </a:lnTo>
              <a:lnTo>
                <a:pt x="0" y="422802"/>
              </a:lnTo>
            </a:path>
          </a:pathLst>
        </a:custGeom>
        <a:noFill/>
        <a:ln w="9525" cap="flat" cmpd="sng" algn="ctr">
          <a:solidFill>
            <a:schemeClr val="accent5">
              <a:hueOff val="-8734026"/>
              <a:satOff val="-13522"/>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401824" y="3028058"/>
        <a:ext cx="364413" cy="4534"/>
      </dsp:txXfrm>
    </dsp:sp>
    <dsp:sp modelId="{3E0D8F2D-1ED2-4F2C-9BA6-0FCE2F5996E6}">
      <dsp:nvSpPr>
        <dsp:cNvPr id="0" name=""/>
        <dsp:cNvSpPr/>
      </dsp:nvSpPr>
      <dsp:spPr>
        <a:xfrm>
          <a:off x="8235450" y="1637935"/>
          <a:ext cx="1971315" cy="1182789"/>
        </a:xfrm>
        <a:prstGeom prst="rect">
          <a:avLst/>
        </a:prstGeom>
        <a:solidFill>
          <a:schemeClr val="accent5">
            <a:hueOff val="-7763579"/>
            <a:satOff val="-1202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sz="1400" kern="1200"/>
            <a:t>Documenter ces accords sur un formulaire de plan d'action personnalisé</a:t>
          </a:r>
        </a:p>
      </dsp:txBody>
      <dsp:txXfrm>
        <a:off x="8235450" y="1637935"/>
        <a:ext cx="1971315" cy="1182789"/>
      </dsp:txXfrm>
    </dsp:sp>
    <dsp:sp modelId="{EF4D02F6-7DFD-469A-9593-79B2F4E3E4DF}">
      <dsp:nvSpPr>
        <dsp:cNvPr id="0" name=""/>
        <dsp:cNvSpPr/>
      </dsp:nvSpPr>
      <dsp:spPr>
        <a:xfrm>
          <a:off x="2930811" y="3819801"/>
          <a:ext cx="422802" cy="91440"/>
        </a:xfrm>
        <a:custGeom>
          <a:avLst/>
          <a:gdLst/>
          <a:ahLst/>
          <a:cxnLst/>
          <a:rect l="0" t="0" r="0" b="0"/>
          <a:pathLst>
            <a:path>
              <a:moveTo>
                <a:pt x="0" y="45720"/>
              </a:moveTo>
              <a:lnTo>
                <a:pt x="422802" y="45720"/>
              </a:lnTo>
            </a:path>
          </a:pathLst>
        </a:custGeom>
        <a:noFill/>
        <a:ln w="9525" cap="flat" cmpd="sng" algn="ctr">
          <a:solidFill>
            <a:schemeClr val="accent5">
              <a:hueOff val="-9981745"/>
              <a:satOff val="-15454"/>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30877" y="3863254"/>
        <a:ext cx="22670" cy="4534"/>
      </dsp:txXfrm>
    </dsp:sp>
    <dsp:sp modelId="{6BD02277-E709-4FC6-99B5-6AE04BA5B534}">
      <dsp:nvSpPr>
        <dsp:cNvPr id="0" name=""/>
        <dsp:cNvSpPr/>
      </dsp:nvSpPr>
      <dsp:spPr>
        <a:xfrm>
          <a:off x="961295" y="3274127"/>
          <a:ext cx="1971315" cy="1182789"/>
        </a:xfrm>
        <a:prstGeom prst="rect">
          <a:avLst/>
        </a:prstGeom>
        <a:solidFill>
          <a:schemeClr val="accent5">
            <a:hueOff val="-8872662"/>
            <a:satOff val="-13737"/>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sz="1400" kern="1200"/>
            <a:t>Définir une heure et un lieu pour le rendez-vous de suivi</a:t>
          </a:r>
        </a:p>
      </dsp:txBody>
      <dsp:txXfrm>
        <a:off x="961295" y="3274127"/>
        <a:ext cx="1971315" cy="1182789"/>
      </dsp:txXfrm>
    </dsp:sp>
    <dsp:sp modelId="{BF799BFD-7E2E-4ED4-8F3B-8B671BAF50BE}">
      <dsp:nvSpPr>
        <dsp:cNvPr id="0" name=""/>
        <dsp:cNvSpPr/>
      </dsp:nvSpPr>
      <dsp:spPr>
        <a:xfrm>
          <a:off x="3386014" y="3274127"/>
          <a:ext cx="1971315" cy="1182789"/>
        </a:xfrm>
        <a:prstGeom prst="rect">
          <a:avLst/>
        </a:prstGeom>
        <a:solidFill>
          <a:schemeClr val="accent5">
            <a:hueOff val="-9981745"/>
            <a:satOff val="-15454"/>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sz="1400" kern="1200"/>
            <a:t>Discuter de vos problèmes ou préoccupations avec votre superviseur</a:t>
          </a:r>
        </a:p>
      </dsp:txBody>
      <dsp:txXfrm>
        <a:off x="3386014" y="3274127"/>
        <a:ext cx="1971315" cy="1182789"/>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25E439-1530-48C6-8969-6DA4F34F7868}" type="datetimeFigureOut">
              <a:rPr lang="en-US" smtClean="0"/>
              <a:pPr/>
              <a:t>7/21/2017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DE82CF-111A-48C3-9B62-44A2FA92CA0D}" type="slidenum">
              <a:rPr lang="en-US" smtClean="0"/>
              <a:pPr/>
              <a:t>‹#›</a:t>
            </a:fld>
            <a:endParaRPr lang="fr-FR"/>
          </a:p>
        </p:txBody>
      </p:sp>
    </p:spTree>
    <p:extLst>
      <p:ext uri="{BB962C8B-B14F-4D97-AF65-F5344CB8AC3E}">
        <p14:creationId xmlns:p14="http://schemas.microsoft.com/office/powerpoint/2010/main" val="1856163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Remarque :  Il s'agit simplement d'une diapositive de couverture. Elle ne fait pas partie des diapositives numérotées dans le Guide du formateur.  </a:t>
            </a:r>
          </a:p>
          <a:p>
            <a:pPr eaLnBrk="1" hangingPunct="1">
              <a:spcBef>
                <a:spcPct val="0"/>
              </a:spcBef>
            </a:pPr>
            <a:endParaRPr lang="fr-FR" dirty="0"/>
          </a:p>
        </p:txBody>
      </p:sp>
      <p:sp>
        <p:nvSpPr>
          <p:cNvPr id="33796" name="Slide Number Placeholder 3"/>
          <p:cNvSpPr>
            <a:spLocks noGrp="1"/>
          </p:cNvSpPr>
          <p:nvPr>
            <p:ph type="sldNum" sz="quarter" idx="5"/>
          </p:nvPr>
        </p:nvSpPr>
        <p:spPr bwMode="auto">
          <a:noFill/>
          <a:ln>
            <a:miter lim="800000"/>
            <a:headEnd/>
            <a:tailEnd/>
          </a:ln>
        </p:spPr>
        <p:txBody>
          <a:bodyPr/>
          <a:lstStyle/>
          <a:p>
            <a:fld id="{30B3F150-9971-454D-A5E5-CF038905C0C8}"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Répartissons-nous en petits groupes (5 personnes maximum) afin de nous entraîner à identifier les catégories dans lesquelles une survivante peut avoir des besoins d'après votre évaluation, parmi les quatre catégories existantes : sécurité, santé, psychosocial et juridique/judiciaire. </a:t>
            </a:r>
          </a:p>
          <a:p>
            <a:endParaRPr lang="fr-FR" baseline="0" dirty="0"/>
          </a:p>
          <a:p>
            <a:r>
              <a:rPr lang="fr-FR" b="1" baseline="0" dirty="0"/>
              <a:t>**Distribuez le document 13.1 - Identifier les besoins** </a:t>
            </a:r>
            <a:r>
              <a:rPr lang="fr-FR" smtClean="0"/>
              <a:t>En groupes, lisez l'étude de cas fournie. Puis prenez environ 10 minutes pour discuter des besoins, et placez-les dans les catégories auxquelles vous pensez qu'ils appartiennent sur la carte des besoins. Rappelez-vous qu'un besoin peut être classé dans plusieurs catégories. Nous reviendrons ensuite en discuter avec l'ensemble du groupe.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10</a:t>
            </a:fld>
            <a:endParaRPr lang="fr-FR"/>
          </a:p>
        </p:txBody>
      </p:sp>
    </p:spTree>
    <p:extLst>
      <p:ext uri="{BB962C8B-B14F-4D97-AF65-F5344CB8AC3E}">
        <p14:creationId xmlns:p14="http://schemas.microsoft.com/office/powerpoint/2010/main" val="3152322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Une fois que vous avez discuté de chaque besoin de manière approfondie et choisi les interventions et services applicables en vue de répondre à ces besoins, vous devrez élaborer un plan visant à assurer la sécurité avec la survivante. Le plan visant à assurer la sécurité est une intervention qui permet aux survivantes d'analyser les risques de violence dans leur vie et de réfléchir à la façon de réduire ces risques. En élaborant un plan visant à assurer la sécurité, nous ne voulons aucunement laisser entendre que la survivante contrôle le moment et le lieu où elle subit des actes de violence. Répétez à la survivante que les actes de violence qu'elle a subis ne sont PAS de sa faute.  Les plans visant à assurer la sécurité peuvent réduire les risques de subir des actes de violence, et chaque plan nécessite une approche individualisée.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r>
              <a:rPr lang="fr-FR" sz="1200" b="1" kern="1200" dirty="0">
                <a:solidFill>
                  <a:schemeClr val="tx1"/>
                </a:solidFill>
                <a:latin typeface="+mn-lt"/>
              </a:rPr>
              <a:t>Sécurité actuelle de la personne, et systèmes de soutien et stratégies</a:t>
            </a:r>
            <a:endParaRPr lang="fr-FR" sz="1200" kern="1200" dirty="0">
              <a:solidFill>
                <a:schemeClr val="tx1"/>
              </a:solidFill>
              <a:latin typeface="+mn-lt"/>
              <a:ea typeface="+mn-ea"/>
              <a:cs typeface="+mn-cs"/>
            </a:endParaRPr>
          </a:p>
          <a:p>
            <a:pPr lvl="0">
              <a:buFont typeface="Arial" pitchFamily="34" charset="0"/>
              <a:buChar char="•"/>
            </a:pPr>
            <a:r>
              <a:rPr lang="fr-FR" sz="1200" kern="1200" dirty="0">
                <a:solidFill>
                  <a:schemeClr val="tx1"/>
                </a:solidFill>
                <a:latin typeface="+mn-lt"/>
              </a:rPr>
              <a:t>  Identifiez ce que la survivante a fait depuis l'incident pour se protéger contre l'agresseur et les autres personnes qui pourraient lui faire du mal. Examinez si elle peut continuer à faire ce qu'elle a déjà fait, et identifiez les ressources ou le soutien dont elle pourrait avoir besoin pour continuer à utiliser ces stratégies.</a:t>
            </a:r>
          </a:p>
          <a:p>
            <a:pPr lvl="0"/>
            <a:endParaRPr lang="fr-FR" sz="1200" kern="1200" dirty="0">
              <a:solidFill>
                <a:schemeClr val="tx1"/>
              </a:solidFill>
              <a:latin typeface="+mn-lt"/>
              <a:ea typeface="+mn-ea"/>
              <a:cs typeface="+mn-cs"/>
            </a:endParaRPr>
          </a:p>
          <a:p>
            <a:pPr lvl="0">
              <a:buFont typeface="Arial" pitchFamily="34" charset="0"/>
              <a:buChar char="•"/>
            </a:pPr>
            <a:r>
              <a:rPr lang="fr-FR" sz="1200" kern="1200" dirty="0">
                <a:solidFill>
                  <a:schemeClr val="tx1"/>
                </a:solidFill>
                <a:latin typeface="+mn-lt"/>
              </a:rPr>
              <a:t>  S'il existe des lieux particuliers qui ne sont pas sûrs, discutez avec elle afin de déterminer s'il existe des stratégies qui permettent d'éviter ces</a:t>
            </a:r>
            <a:r>
              <a:rPr lang="fr-FR" smtClean="0"/>
              <a:t> </a:t>
            </a:r>
            <a:r>
              <a:rPr lang="fr-FR" sz="1200" kern="1200" dirty="0">
                <a:solidFill>
                  <a:schemeClr val="tx1"/>
                </a:solidFill>
                <a:latin typeface="+mn-lt"/>
              </a:rPr>
              <a:t>lieux ou d'atténuer les risques associés (tel qu'avoir un ami ou un membre de sa famille avec elle).</a:t>
            </a:r>
          </a:p>
          <a:p>
            <a:pPr lvl="0"/>
            <a:endParaRPr lang="fr-FR" sz="1200" kern="1200" dirty="0">
              <a:solidFill>
                <a:schemeClr val="tx1"/>
              </a:solidFill>
              <a:latin typeface="+mn-lt"/>
              <a:ea typeface="+mn-ea"/>
              <a:cs typeface="+mn-cs"/>
            </a:endParaRPr>
          </a:p>
          <a:p>
            <a:r>
              <a:rPr lang="fr-FR" sz="1200" kern="1200" dirty="0">
                <a:solidFill>
                  <a:schemeClr val="tx1"/>
                </a:solidFill>
                <a:latin typeface="+mn-lt"/>
              </a:rPr>
              <a:t>Discutez des autres systèmes de soutien dont la personne peut bénéficier (membres de sa famille, membres de sa communauté,</a:t>
            </a:r>
            <a:r>
              <a:rPr lang="fr-FR" smtClean="0"/>
              <a:t> </a:t>
            </a:r>
            <a:r>
              <a:rPr lang="fr-FR" sz="1200" kern="1200" dirty="0">
                <a:solidFill>
                  <a:schemeClr val="tx1"/>
                </a:solidFill>
                <a:latin typeface="+mn-lt"/>
              </a:rPr>
              <a:t>leaders de sa communauté) et de la façon dont elle</a:t>
            </a:r>
            <a:r>
              <a:rPr lang="fr-FR" smtClean="0"/>
              <a:t> </a:t>
            </a:r>
            <a:r>
              <a:rPr lang="fr-FR" sz="1200" kern="1200" dirty="0">
                <a:solidFill>
                  <a:schemeClr val="tx1"/>
                </a:solidFill>
                <a:latin typeface="+mn-lt"/>
              </a:rPr>
              <a:t>peut compter sur eux pour assurer sa sécurité et sa protection. Y a-t-il des membres de sa famille</a:t>
            </a:r>
            <a:r>
              <a:rPr lang="fr-FR" smtClean="0"/>
              <a:t> </a:t>
            </a:r>
            <a:r>
              <a:rPr lang="fr-FR" sz="1200" kern="1200" dirty="0">
                <a:solidFill>
                  <a:schemeClr val="tx1"/>
                </a:solidFill>
                <a:latin typeface="+mn-lt"/>
              </a:rPr>
              <a:t>avec lesquels elle n'a pas eu de contact récent, mais avec qui elle pourrait reprendre contact ? D'autres personnes savent-elles ce qui</a:t>
            </a:r>
            <a:r>
              <a:rPr lang="fr-FR" smtClean="0"/>
              <a:t> </a:t>
            </a:r>
            <a:r>
              <a:rPr lang="fr-FR" sz="1200" kern="1200" dirty="0">
                <a:solidFill>
                  <a:schemeClr val="tx1"/>
                </a:solidFill>
                <a:latin typeface="+mn-lt"/>
              </a:rPr>
              <a:t>s'est passé ? Lui apporteraient-elles leur soutien et l'aideraient-elles à se protéger si elles étaient au courant de la situation ?</a:t>
            </a:r>
          </a:p>
          <a:p>
            <a:pPr lvl="0">
              <a:buFont typeface="Arial" pitchFamily="34" charset="0"/>
              <a:buChar char="•"/>
            </a:pPr>
            <a:endParaRPr lang="fr-FR"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Par exemple, si un mari a l'habitude de maltraiter sa femme lorsqu'il rentre tard chez lui le soir, il se peut qu'elle veuille qu'un ami ou un membre de sa famille soit présent à ce moment-là. Enfin, vous devrez identifier avec la survivante des lieux sûrs et des personnes avec qui elle se sent en sécurité et vers lesquels elle peut se tourner en cas d'urgence. Le plan visant à assurer la sécurité sera consigné afin qu'il y ait déjà un plan prédéfini en place en période de crise. Il permettra de renforcer la sécurité de la survivante pendant cette période puisqu'elle pourra agir rapidement, sans l'interférence d'émotions et d'une réaction de lutte/fuite/paralysie qui se produit normalement en situation de crise.</a:t>
            </a:r>
          </a:p>
          <a:p>
            <a:pPr lvl="0">
              <a:buFont typeface="Arial" pitchFamily="34" charset="0"/>
              <a:buChar char="•"/>
            </a:pPr>
            <a:endParaRPr lang="fr-FR" sz="1200" kern="1200" dirty="0">
              <a:solidFill>
                <a:schemeClr val="tx1"/>
              </a:solidFill>
              <a:latin typeface="+mn-lt"/>
              <a:ea typeface="+mn-ea"/>
              <a:cs typeface="+mn-cs"/>
            </a:endParaRPr>
          </a:p>
          <a:p>
            <a:endParaRPr lang="fr-FR" sz="1200" b="1" kern="1200" dirty="0">
              <a:solidFill>
                <a:schemeClr val="tx1"/>
              </a:solidFill>
              <a:latin typeface="+mn-lt"/>
              <a:ea typeface="+mn-ea"/>
              <a:cs typeface="+mn-cs"/>
            </a:endParaRPr>
          </a:p>
          <a:p>
            <a:r>
              <a:rPr lang="fr-FR" sz="1200" b="1" kern="1200" dirty="0">
                <a:solidFill>
                  <a:schemeClr val="tx1"/>
                </a:solidFill>
                <a:latin typeface="+mn-lt"/>
              </a:rPr>
              <a:t>Autres ressources pouvant être disponibles ou mobilisées</a:t>
            </a:r>
            <a:endParaRPr lang="fr-FR" sz="1200" kern="1200" dirty="0">
              <a:solidFill>
                <a:schemeClr val="tx1"/>
              </a:solidFill>
              <a:latin typeface="+mn-lt"/>
              <a:ea typeface="+mn-ea"/>
              <a:cs typeface="+mn-cs"/>
            </a:endParaRPr>
          </a:p>
          <a:p>
            <a:pPr lvl="0"/>
            <a:r>
              <a:rPr lang="fr-FR" sz="1200" kern="1200" dirty="0">
                <a:solidFill>
                  <a:schemeClr val="tx1"/>
                </a:solidFill>
                <a:latin typeface="+mn-lt"/>
              </a:rPr>
              <a:t>Si la survivante ne bénéficie pas d'un système de soutien ou n'a pas de stratégie actuelle utile, discutez des autres ressources</a:t>
            </a:r>
          </a:p>
          <a:p>
            <a:r>
              <a:rPr lang="fr-FR" sz="1200" kern="1200" dirty="0">
                <a:solidFill>
                  <a:schemeClr val="tx1"/>
                </a:solidFill>
                <a:latin typeface="+mn-lt"/>
              </a:rPr>
              <a:t>pouvant être mises à sa disposition au sein de la communauté. Par exemple :</a:t>
            </a:r>
          </a:p>
          <a:p>
            <a:pPr lvl="0"/>
            <a:r>
              <a:rPr lang="fr-FR" sz="1200" kern="1200" dirty="0">
                <a:solidFill>
                  <a:schemeClr val="tx1"/>
                </a:solidFill>
                <a:latin typeface="+mn-lt"/>
              </a:rPr>
              <a:t>Une protection de la police est-elle une option sûre ? (Cela dépendra de nombreux facteurs, tels que le contexte, les moyens de</a:t>
            </a:r>
          </a:p>
          <a:p>
            <a:r>
              <a:rPr lang="fr-FR" sz="1200" kern="1200" dirty="0">
                <a:solidFill>
                  <a:schemeClr val="tx1"/>
                </a:solidFill>
                <a:latin typeface="+mn-lt"/>
              </a:rPr>
              <a:t>la police, qui est la survivante, qui est l'agresseur et les expériences passées de la personne avec la police.)</a:t>
            </a:r>
          </a:p>
          <a:p>
            <a:pPr lvl="0"/>
            <a:r>
              <a:rPr lang="fr-FR" sz="1200" kern="1200" dirty="0">
                <a:solidFill>
                  <a:schemeClr val="tx1"/>
                </a:solidFill>
                <a:latin typeface="+mn-lt"/>
              </a:rPr>
              <a:t>En cas d'urgence, y a-t-il un hôpital ou une clinique où la personne peut se rendre facilement et qui sera pour elle</a:t>
            </a:r>
          </a:p>
          <a:p>
            <a:r>
              <a:rPr lang="fr-FR" sz="1200" kern="1200" dirty="0">
                <a:solidFill>
                  <a:schemeClr val="tx1"/>
                </a:solidFill>
                <a:latin typeface="+mn-lt"/>
              </a:rPr>
              <a:t>un lieu sûr à titre temporaire ?</a:t>
            </a:r>
          </a:p>
          <a:p>
            <a:pPr lvl="0"/>
            <a:r>
              <a:rPr lang="fr-FR" sz="1200" kern="1200" dirty="0">
                <a:solidFill>
                  <a:schemeClr val="tx1"/>
                </a:solidFill>
                <a:latin typeface="+mn-lt"/>
              </a:rPr>
              <a:t>Y a-t-il un lieu public ou privé où la personne peut aller et qui sera pour elle un lieu sûr à titre temporaire (par exemple un</a:t>
            </a:r>
          </a:p>
          <a:p>
            <a:r>
              <a:rPr lang="fr-FR" sz="1200" kern="1200" dirty="0">
                <a:solidFill>
                  <a:schemeClr val="tx1"/>
                </a:solidFill>
                <a:latin typeface="+mn-lt"/>
              </a:rPr>
              <a:t>marché, une église) ?</a:t>
            </a:r>
          </a:p>
          <a:p>
            <a:pPr lvl="0"/>
            <a:r>
              <a:rPr lang="fr-FR" sz="1200" kern="1200" dirty="0">
                <a:solidFill>
                  <a:schemeClr val="tx1"/>
                </a:solidFill>
                <a:latin typeface="+mn-lt"/>
              </a:rPr>
              <a:t>La personne a-t-elle accès à un téléphone qu'elle pourrait utiliser pour appeler quelqu'un à l'aide ?</a:t>
            </a:r>
          </a:p>
          <a:p>
            <a:endParaRPr lang="fr-FR" sz="1200" b="1" kern="1200" dirty="0">
              <a:solidFill>
                <a:schemeClr val="tx1"/>
              </a:solidFill>
              <a:latin typeface="+mn-lt"/>
              <a:ea typeface="+mn-ea"/>
              <a:cs typeface="+mn-cs"/>
            </a:endParaRPr>
          </a:p>
          <a:p>
            <a:r>
              <a:rPr lang="fr-FR" sz="1200" b="1" kern="1200" dirty="0">
                <a:solidFill>
                  <a:schemeClr val="tx1"/>
                </a:solidFill>
                <a:latin typeface="+mn-lt"/>
              </a:rPr>
              <a:t>En dernier recours, une survivante voudra peut-être quitter son domicile ou la région. </a:t>
            </a:r>
            <a:r>
              <a:rPr lang="fr-FR" sz="1200" kern="1200" dirty="0">
                <a:solidFill>
                  <a:schemeClr val="tx1"/>
                </a:solidFill>
                <a:latin typeface="+mn-lt"/>
              </a:rPr>
              <a:t>Ce doit toujours être le</a:t>
            </a:r>
          </a:p>
          <a:p>
            <a:r>
              <a:rPr lang="fr-FR" sz="1200" kern="1200" dirty="0">
                <a:solidFill>
                  <a:schemeClr val="tx1"/>
                </a:solidFill>
                <a:latin typeface="+mn-lt"/>
              </a:rPr>
              <a:t>choix de la survivante, et il ne faut pas la pousser à prendre une décision. Dans ce cas, il est important de discuter en profondeur des</a:t>
            </a:r>
          </a:p>
          <a:p>
            <a:r>
              <a:rPr lang="fr-FR" sz="1200" kern="1200" dirty="0">
                <a:solidFill>
                  <a:schemeClr val="tx1"/>
                </a:solidFill>
                <a:latin typeface="+mn-lt"/>
              </a:rPr>
              <a:t>options et des implications d'un déménagement ou d'un placement dans un foyer d'urgence ou un autre logement.</a:t>
            </a:r>
          </a:p>
          <a:p>
            <a:r>
              <a:rPr lang="fr-FR" sz="1200" kern="1200" dirty="0">
                <a:solidFill>
                  <a:schemeClr val="tx1"/>
                </a:solidFill>
                <a:latin typeface="+mn-lt"/>
              </a:rPr>
              <a:t>Il ne faut surtout pas oublier que les stratégies dont vous discutez avec la personne seront utiles uniquement si elle peut effectivement les mettre en place. Il est toujours mieux pour la survivante de trouver ses propres stratégies. Vous pouvez l'aider à réfléchir à la façon dont ses idées pourraient fonctionner et à ce dont elle pourrait encore avoir besoin pour les mettre en œuvre efficacement. Toutefois, lui donner des idées sur ce qui fonctionnera n'a aucune utilité. Elle connaît mieux sa situation que vous, et si les stratégies ne viennent pas d'elle, il se peut qu'elle accepte quelque chose qui n'est tout simplement pas pratique, réalisable ou sûr.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Le plan visant à assurer la sécurité peut être consigné dans le plan d'action personnalisé ou séparément.  </a:t>
            </a: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*Pour plus d'informations sur l'élaboration d'un plan visant à assurer la sécurité en cas de violences conjugales, référez-vous au module 15A sur les violences conjugales* </a:t>
            </a:r>
            <a:endParaRPr lang="fr-FR" b="1"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11</a:t>
            </a:fld>
            <a:endParaRPr lang="fr-FR"/>
          </a:p>
        </p:txBody>
      </p:sp>
    </p:spTree>
    <p:extLst>
      <p:ext uri="{BB962C8B-B14F-4D97-AF65-F5344CB8AC3E}">
        <p14:creationId xmlns:p14="http://schemas.microsoft.com/office/powerpoint/2010/main" val="2122755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b="1" dirty="0"/>
              <a:t>**À l'aide du cas que vous élaborez pour l'activité récapitulative (si vous prévoyez de suivre le module 15A sur les violences conjugales, utilisez un cas de violence sexuelle afin que les participants puissent s'entraîner à élaborer un plan visant à assurer la sécurité de la survivante dans cette session sur un cas de violence sexuelle)** </a:t>
            </a:r>
          </a:p>
        </p:txBody>
      </p:sp>
      <p:sp>
        <p:nvSpPr>
          <p:cNvPr id="4" name="Slide Number Placeholder 3"/>
          <p:cNvSpPr>
            <a:spLocks noGrp="1"/>
          </p:cNvSpPr>
          <p:nvPr>
            <p:ph type="sldNum" sz="quarter" idx="10"/>
          </p:nvPr>
        </p:nvSpPr>
        <p:spPr/>
        <p:txBody>
          <a:bodyPr/>
          <a:lstStyle/>
          <a:p>
            <a:fld id="{90DE82CF-111A-48C3-9B62-44A2FA92CA0D}" type="slidenum">
              <a:rPr lang="en-US" smtClean="0"/>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Après avoir terminé le plan visant à assurer la sécurité, discutez des autres interventions qui nécessitent des orientations et requièrent d'obtenir le consentement éclairé de la survivante avant de la mettre en relation avec les services. Les sujets à aborder incluent ce qui se passera suite à l'orientation, les avantages et les risques de chaque intervention, le droit de la survivante à refuser toute intervention à tout moment, et quelles informations seront partagées dans le cadre du processus d'orientation. Vous identifierez ensuite avec la survivante qui aura la responsabilité de faciliter l'intervention ou la prestation de services, et vous élaborerez des plans d'accompagnement tout en préservant la confidentialité de la personne. Il se peut que certaines survivantes souhaitent que l'intervenant les accompagne dans les autres agences où elles bénéficieront de services. Cela doit faire l'objet d'une discussion approfondie avec la survivante. Dans certaines situations, les intervenants qui travaillent sur les cas de VBG sont bien connus au sein de la communauté, et le simple fait qu'un intervenant accompagne une survivante dans un centre médical attise automatiquement la curiosité de la communauté et peut, par inadvertance, nuire à la confidentialité.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13</a:t>
            </a:fld>
            <a:endParaRPr lang="fr-FR"/>
          </a:p>
        </p:txBody>
      </p:sp>
    </p:spTree>
    <p:extLst>
      <p:ext uri="{BB962C8B-B14F-4D97-AF65-F5344CB8AC3E}">
        <p14:creationId xmlns:p14="http://schemas.microsoft.com/office/powerpoint/2010/main" val="898216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maintenant effectuer une activité reprenant la même étude de cas que celle de l'activité  « Identifier les besoins » (</a:t>
            </a:r>
            <a:r>
              <a:rPr lang="fr-FR" b="1" baseline="0" dirty="0"/>
              <a:t>document 13.1</a:t>
            </a:r>
            <a:r>
              <a:rPr lang="fr-FR" smtClean="0"/>
              <a:t>). Dans le cadre de votre travail quotidien, vous devez identifier les services, les orientations et les ressources visant à soutenir les survivantes. Dans cet exercice, vous aurez l'occasion de mettre en pratique l'élaboration d'un plan visant à assurer la sécurité comme s'il s'agissait d'un cas que vous auriez à traiter dans le cadre de votre travail quotidien. Je vais remettre à chacun un document où vous pourrez classer les orientations et les services dans les quatre catégories : sécurité, santé, psychosocial et juridique. À l'aide de la précédente étude de cas, remplissez individuellement le formulaire en fonction des services dont vous disposez dans votre travail de tous les jours. Après environ 10 minutes, je vous demanderai de discuter en petits groupes, à partir du précédent exercice, de la façon dont s'est passée cette activité, en gardant à l'esprit vos ressources de tous les jours. Utilisez les questions sur la diapositive pour guider votre conversation.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14</a:t>
            </a:fld>
            <a:endParaRPr lang="fr-FR"/>
          </a:p>
        </p:txBody>
      </p:sp>
    </p:spTree>
    <p:extLst>
      <p:ext uri="{BB962C8B-B14F-4D97-AF65-F5344CB8AC3E}">
        <p14:creationId xmlns:p14="http://schemas.microsoft.com/office/powerpoint/2010/main" val="9891756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Une fois que l'intervenant et la survivante ont examiné chaque besoin de l'évaluation et élaboré un plan d'action, l'intervenant doit documenter le plan d'action sur un formulaire de plan d'action personnalisé et effectuer un examen final avec la survivante. C'est également le bon moment pour s'assurer que tous les consentements concernés et tous les formulaires nécessaires sont signés. Le tableau à droite est un petit exemple de ce à quoi ressemble le formulaire de plan d'action personnalisé. Il se trouve dans les annexes des directives en matière de gestion des cas de VBG. </a:t>
            </a:r>
            <a:endParaRPr lang="fr-FR" dirty="0"/>
          </a:p>
          <a:p>
            <a:endParaRPr lang="fr-FR" dirty="0"/>
          </a:p>
          <a:p>
            <a:r>
              <a:rPr lang="fr-FR" smtClean="0"/>
              <a:t>Rappelez-vous que tous les documents écrits doivent être rangés en toute sécurité dans des armoires fermées à clé et que, dans la mesure du possible, un système de codage doit être utilisé pour plus de sécurité.</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15</a:t>
            </a:fld>
            <a:endParaRPr lang="fr-FR"/>
          </a:p>
        </p:txBody>
      </p:sp>
    </p:spTree>
    <p:extLst>
      <p:ext uri="{BB962C8B-B14F-4D97-AF65-F5344CB8AC3E}">
        <p14:creationId xmlns:p14="http://schemas.microsoft.com/office/powerpoint/2010/main" val="7565184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L'étape finale de l'élaboration d'un plan d'action personnalisé avec la survivante consiste à prévoir un rendez-vous pour surveiller sa capacité à accéder aux services ou à bénéficier des interventions, ou les défis auxquels elle est confrontée pour le faire. Vous devrez être très spécifique lorsque vous décidez quand et où aura lieu le rendez-vous, en identifiant l'heure et le lieu qui seront les plus sûrs et les plus pratiques pour la survivante. Pour cela, vous pouvez étudier différentes options avec la survivante telles que : lui donner rendez-vous pour qu'elle vienne au centre de conseils, la rencontrer dans le bureau d'un autre prestataire de services, lui rendre visite chez elle (si vous avez convenu que cela ne présentait aucun danger et que vous pouvez le faire dans le cadre de votre programme) ou lui téléphoner (si vous avez convenu que cela ne présentait aucun danger). Comme pour tous les rendez-vous avec une survivante, il est important de discuter de sa sécurité dans le cadre de chacune des options et de parler des obstacles (physiques ou émotionnels) qui pourraient l'empêcher d'assister à un rendez-vous de suivi. Vous devez également discuter des mesures qu'elle voudrait que vous preniez si elle manquait un futur rendez-vous.</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16</a:t>
            </a:fld>
            <a:endParaRPr lang="fr-FR"/>
          </a:p>
        </p:txBody>
      </p:sp>
    </p:spTree>
    <p:extLst>
      <p:ext uri="{BB962C8B-B14F-4D97-AF65-F5344CB8AC3E}">
        <p14:creationId xmlns:p14="http://schemas.microsoft.com/office/powerpoint/2010/main" val="368070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Enfin, si des questions se posent au cours de votre évaluation et de l'élaboration d'un plan d'action personnalisé concernant des préoccupations urgentes en matière de santé, veillez à en discuter avec votre superviseur avant de conclure la session d'élaboration d'un plan d'action personnalisé avec la survivante. La sécurité de la survivante est toujours primordiale.</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17</a:t>
            </a:fld>
            <a:endParaRPr lang="fr-FR"/>
          </a:p>
        </p:txBody>
      </p:sp>
    </p:spTree>
    <p:extLst>
      <p:ext uri="{BB962C8B-B14F-4D97-AF65-F5344CB8AC3E}">
        <p14:creationId xmlns:p14="http://schemas.microsoft.com/office/powerpoint/2010/main" val="6090148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**Distribuez le document 13.3 - Activité récapitulative**</a:t>
            </a:r>
          </a:p>
          <a:p>
            <a:endParaRPr lang="fr-FR" b="1" baseline="0" dirty="0"/>
          </a:p>
          <a:p>
            <a:r>
              <a:rPr lang="fr-FR" smtClean="0"/>
              <a:t>Faisons maintenant la synthèse de tout cela. Formez des petits groupes. Je vais distribuer à chaque groupe des cartes sur lesquelles figurent divers tâches du processus d'élaboration du plan d'action. Ne regardez pas encore les cartes ! Je vais également donner à votre groupe une étude de cas présentant un scénario impliquant une survivante. Par groupes, lisez l'étude de cas. Je vais donner à tout le monde 3 minutes pour la lire. Une fois que vous aurez tous lu l'étude de cas, vous aurez trois minutes pour trier les cartes que je vous ai données dans le bon ordre en fonction des informations fournies. Rappelez-vous qu'il se peut que vous n'utilisiez pas toutes les cartes et, à certaines étapes, il se peut que vous les utilisiez plus d'une fois. Nous en discuterons ensuite avec l'ensemble du groupe.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18</a:t>
            </a:fld>
            <a:endParaRPr lang="fr-FR"/>
          </a:p>
        </p:txBody>
      </p:sp>
    </p:spTree>
    <p:extLst>
      <p:ext uri="{BB962C8B-B14F-4D97-AF65-F5344CB8AC3E}">
        <p14:creationId xmlns:p14="http://schemas.microsoft.com/office/powerpoint/2010/main" val="35538982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fr-FR" b="1" dirty="0"/>
              <a:t>**Examinez les points clés de la session.**</a:t>
            </a:r>
          </a:p>
          <a:p>
            <a:pPr eaLnBrk="1" hangingPunct="1">
              <a:spcBef>
                <a:spcPct val="0"/>
              </a:spcBef>
              <a:defRPr/>
            </a:pPr>
            <a:endParaRPr lang="fr-FR" dirty="0"/>
          </a:p>
          <a:p>
            <a:pPr eaLnBrk="1" hangingPunct="1">
              <a:spcBef>
                <a:spcPct val="0"/>
              </a:spcBef>
              <a:defRPr/>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defRPr/>
            </a:pPr>
            <a:endParaRPr lang="fr-FR" dirty="0"/>
          </a:p>
          <a:p>
            <a:pPr eaLnBrk="1" fontAlgn="auto" hangingPunct="1">
              <a:spcBef>
                <a:spcPts val="0"/>
              </a:spcBef>
              <a:spcAft>
                <a:spcPts val="0"/>
              </a:spcAft>
              <a:defRPr/>
            </a:pPr>
            <a:r>
              <a:rPr lang="fr-FR" smtClean="0"/>
              <a:t>*</a:t>
            </a:r>
            <a:r>
              <a:rPr lang="fr-FR" b="1" dirty="0"/>
              <a:t>Posez des questions si nécessaire : </a:t>
            </a:r>
          </a:p>
          <a:p>
            <a:pPr eaLnBrk="1" fontAlgn="auto" hangingPunct="1">
              <a:spcBef>
                <a:spcPts val="0"/>
              </a:spcBef>
              <a:spcAft>
                <a:spcPts val="0"/>
              </a:spcAft>
              <a:defRPr/>
            </a:pPr>
            <a:endParaRPr lang="fr-FR" dirty="0"/>
          </a:p>
          <a:p>
            <a:pPr eaLnBrk="1" fontAlgn="auto" hangingPunct="1">
              <a:spcBef>
                <a:spcPts val="0"/>
              </a:spcBef>
              <a:spcAft>
                <a:spcPts val="0"/>
              </a:spcAft>
              <a:defRPr/>
            </a:pPr>
            <a:r>
              <a:rPr lang="fr-FR" smtClean="0"/>
              <a:t>-   Qu'avez-vous pensé de cette session ? </a:t>
            </a:r>
          </a:p>
          <a:p>
            <a:pPr marL="171450" indent="-171450" eaLnBrk="1" fontAlgn="auto" hangingPunct="1">
              <a:spcBef>
                <a:spcPts val="0"/>
              </a:spcBef>
              <a:spcAft>
                <a:spcPts val="0"/>
              </a:spcAft>
              <a:buFontTx/>
              <a:buChar char="-"/>
              <a:defRPr/>
            </a:pPr>
            <a:r>
              <a:rPr lang="fr-FR" smtClean="0"/>
              <a:t>Qu'est-ce que vous avez trouvé facile ? Qu'est-ce que vous avez trouvé difficile ? </a:t>
            </a:r>
          </a:p>
          <a:p>
            <a:pPr marL="171450" indent="-171450" eaLnBrk="1" fontAlgn="auto" hangingPunct="1">
              <a:spcBef>
                <a:spcPts val="0"/>
              </a:spcBef>
              <a:spcAft>
                <a:spcPts val="0"/>
              </a:spcAft>
              <a:buFontTx/>
              <a:buChar char="-"/>
              <a:defRPr/>
            </a:pPr>
            <a:r>
              <a:rPr lang="fr-FR" smtClean="0"/>
              <a:t>De quoi avez-vous besoin pour continuer d'y penser plus tard ?</a:t>
            </a:r>
          </a:p>
          <a:p>
            <a:pPr eaLnBrk="1" hangingPunct="1">
              <a:spcBef>
                <a:spcPct val="0"/>
              </a:spcBef>
              <a:defRPr/>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19</a:t>
            </a:fld>
            <a:endParaRPr lang="fr-F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13 : Étape 3 – Élaboration d'un plan d'action personnalisé</a:t>
            </a:r>
          </a:p>
          <a:p>
            <a:r>
              <a:rPr lang="fr-FR" sz="1200" kern="1200" dirty="0">
                <a:solidFill>
                  <a:schemeClr val="tx1"/>
                </a:solidFill>
                <a:effectLst/>
                <a:latin typeface="+mn-lt"/>
              </a:rPr>
              <a:t> </a:t>
            </a:r>
          </a:p>
          <a:p>
            <a:r>
              <a:rPr lang="fr-FR" sz="1200" b="1" kern="1200" dirty="0">
                <a:solidFill>
                  <a:schemeClr val="tx1"/>
                </a:solidFill>
                <a:effectLst/>
                <a:latin typeface="+mn-lt"/>
              </a:rPr>
              <a:t>Objectifs de la formation</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Être capable de travailler avec une survivante pour identifier ses besoins</a:t>
            </a:r>
          </a:p>
          <a:p>
            <a:pPr marL="171450" lvl="0" indent="-171450">
              <a:buFont typeface="Arial" charset="0"/>
              <a:buChar char="•"/>
            </a:pPr>
            <a:r>
              <a:rPr lang="fr-FR" sz="1200" kern="1200" dirty="0">
                <a:solidFill>
                  <a:schemeClr val="tx1"/>
                </a:solidFill>
                <a:effectLst/>
                <a:latin typeface="+mn-lt"/>
              </a:rPr>
              <a:t>Élaborer un plan approfondi avec une survivante pour la mettre en relation avec les services</a:t>
            </a:r>
          </a:p>
          <a:p>
            <a:pPr marL="171450" lvl="0" indent="-171450">
              <a:buFont typeface="Arial" charset="0"/>
              <a:buChar char="•"/>
            </a:pPr>
            <a:r>
              <a:rPr lang="fr-FR" sz="1200" kern="1200" dirty="0">
                <a:solidFill>
                  <a:schemeClr val="tx1"/>
                </a:solidFill>
                <a:effectLst/>
                <a:latin typeface="+mn-lt"/>
              </a:rPr>
              <a:t>Comprendre comment documenter le plan d'action personnalisé avec et pour une survivante</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a:t>
            </a:r>
            <a:r>
              <a:rPr lang="fr-FR" smtClean="0"/>
              <a:t> </a:t>
            </a:r>
            <a:r>
              <a:rPr lang="fr-FR" sz="1200" kern="1200" dirty="0">
                <a:solidFill>
                  <a:schemeClr val="tx1"/>
                </a:solidFill>
                <a:effectLst/>
                <a:latin typeface="+mn-lt"/>
              </a:rPr>
              <a:t>1 heure 30 minutes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13.1 – Identifier les besoins (un par participant)</a:t>
            </a:r>
          </a:p>
          <a:p>
            <a:pPr marL="171450" lvl="0" indent="-171450">
              <a:buFont typeface="Arial" charset="0"/>
              <a:buChar char="•"/>
            </a:pPr>
            <a:r>
              <a:rPr lang="fr-FR" sz="1200" kern="1200" dirty="0">
                <a:solidFill>
                  <a:schemeClr val="tx1"/>
                </a:solidFill>
                <a:effectLst/>
                <a:latin typeface="+mn-lt"/>
              </a:rPr>
              <a:t>Document 13.2 – Services (un par participant) </a:t>
            </a:r>
          </a:p>
          <a:p>
            <a:pPr marL="171450" lvl="0" indent="-171450">
              <a:buFont typeface="Arial" charset="0"/>
              <a:buChar char="•"/>
            </a:pPr>
            <a:r>
              <a:rPr lang="fr-FR" sz="1200" kern="1200" dirty="0">
                <a:solidFill>
                  <a:schemeClr val="tx1"/>
                </a:solidFill>
                <a:effectLst/>
                <a:latin typeface="+mn-lt"/>
              </a:rPr>
              <a:t>Document 13.3 – Activité récapitulative (un par participant)</a:t>
            </a:r>
          </a:p>
          <a:p>
            <a:pPr marL="171450" indent="-171450">
              <a:buFont typeface="Arial" charset="0"/>
              <a:buChar char="•"/>
            </a:pPr>
            <a:r>
              <a:rPr lang="fr-FR" sz="1200" kern="1200" dirty="0">
                <a:solidFill>
                  <a:schemeClr val="tx1"/>
                </a:solidFill>
                <a:effectLst/>
                <a:latin typeface="+mn-lt"/>
              </a:rPr>
              <a:t>Des ciseaux pour le document 13.3</a:t>
            </a:r>
          </a:p>
          <a:p>
            <a:pPr marL="0" indent="0">
              <a:buFont typeface="Arial" charset="0"/>
              <a:buNone/>
            </a:pPr>
            <a:r>
              <a:rPr lang="fr-FR" smtClean="0"/>
              <a:t> </a:t>
            </a:r>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l'étude de cas pour l'activité « Élaborer un plan visant à assurer la sécurité » et le document 13.3</a:t>
            </a:r>
          </a:p>
          <a:p>
            <a:pPr marL="171450" lvl="0" indent="-171450">
              <a:buFont typeface="Arial" charset="0"/>
              <a:buChar char="•"/>
            </a:pPr>
            <a:r>
              <a:rPr lang="fr-FR" sz="1200" kern="1200" dirty="0">
                <a:solidFill>
                  <a:schemeClr val="tx1"/>
                </a:solidFill>
                <a:effectLst/>
                <a:latin typeface="+mn-lt"/>
              </a:rPr>
              <a:t>Imprimez les documents </a:t>
            </a:r>
          </a:p>
          <a:p>
            <a:pPr marL="171450" lvl="0" indent="-171450">
              <a:buFont typeface="Arial" charset="0"/>
              <a:buChar char="•"/>
            </a:pPr>
            <a:r>
              <a:rPr lang="fr-FR" sz="1200" kern="1200" dirty="0">
                <a:solidFill>
                  <a:schemeClr val="tx1"/>
                </a:solidFill>
                <a:effectLst/>
                <a:latin typeface="+mn-lt"/>
              </a:rPr>
              <a:t>Préparez la salle </a:t>
            </a:r>
          </a:p>
          <a:p>
            <a:pPr marL="171450" lvl="0" indent="-171450">
              <a:buFont typeface="Arial" charset="0"/>
              <a:buChar char="•"/>
            </a:pPr>
            <a:r>
              <a:rPr lang="fr-FR" sz="1200" kern="1200" dirty="0">
                <a:solidFill>
                  <a:schemeClr val="tx1"/>
                </a:solidFill>
                <a:effectLst/>
                <a:latin typeface="+mn-lt"/>
              </a:rPr>
              <a:t>Revoyez les diapositives et les notes du formateur</a:t>
            </a:r>
          </a:p>
          <a:p>
            <a:r>
              <a:rPr lang="fr-FR" sz="1200" kern="1200" dirty="0">
                <a:solidFill>
                  <a:schemeClr val="tx1"/>
                </a:solidFill>
                <a:effectLst/>
                <a:latin typeface="+mn-lt"/>
              </a:rPr>
              <a:t> </a:t>
            </a: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kern="1200" dirty="0">
                <a:solidFill>
                  <a:schemeClr val="tx1"/>
                </a:solidFill>
                <a:effectLst/>
                <a:latin typeface="+mn-lt"/>
              </a:rPr>
              <a:t>15 minutes – Objectifs et introduction (1-4)</a:t>
            </a:r>
          </a:p>
          <a:p>
            <a:r>
              <a:rPr lang="fr-FR" sz="1200" kern="1200" dirty="0">
                <a:solidFill>
                  <a:schemeClr val="tx1"/>
                </a:solidFill>
                <a:effectLst/>
                <a:latin typeface="+mn-lt"/>
              </a:rPr>
              <a:t>15 minutes – Élaboration d'un plan d'action personnalisé (5-8)</a:t>
            </a:r>
          </a:p>
          <a:p>
            <a:r>
              <a:rPr lang="fr-FR" sz="1200" kern="1200" dirty="0">
                <a:solidFill>
                  <a:schemeClr val="tx1"/>
                </a:solidFill>
                <a:effectLst/>
                <a:latin typeface="+mn-lt"/>
              </a:rPr>
              <a:t>10 minutes – Activité « Identifier les besoins »(9)</a:t>
            </a:r>
          </a:p>
          <a:p>
            <a:r>
              <a:rPr lang="fr-FR" sz="1200" kern="1200" dirty="0">
                <a:solidFill>
                  <a:schemeClr val="tx1"/>
                </a:solidFill>
                <a:effectLst/>
                <a:latin typeface="+mn-lt"/>
              </a:rPr>
              <a:t>10 minutes – Élaboration d'un plan visant à assurer la sécurité et les références (10-11)</a:t>
            </a:r>
          </a:p>
          <a:p>
            <a:r>
              <a:rPr lang="fr-FR" sz="1200" kern="1200" dirty="0">
                <a:solidFill>
                  <a:schemeClr val="tx1"/>
                </a:solidFill>
                <a:effectLst/>
                <a:latin typeface="+mn-lt"/>
              </a:rPr>
              <a:t>10 minutes – Activité « Services » (12)</a:t>
            </a:r>
          </a:p>
          <a:p>
            <a:r>
              <a:rPr lang="fr-FR" sz="1200" kern="1200" dirty="0">
                <a:solidFill>
                  <a:schemeClr val="tx1"/>
                </a:solidFill>
                <a:effectLst/>
                <a:latin typeface="+mn-lt"/>
              </a:rPr>
              <a:t>10 minutes – Documenter le plan et effectuer un suivi (13-15)</a:t>
            </a:r>
          </a:p>
          <a:p>
            <a:r>
              <a:rPr lang="fr-FR" sz="1200" kern="1200" dirty="0">
                <a:solidFill>
                  <a:schemeClr val="tx1"/>
                </a:solidFill>
                <a:effectLst/>
                <a:latin typeface="+mn-lt"/>
              </a:rPr>
              <a:t>15 minutes – Activité récapitulative (16)</a:t>
            </a:r>
          </a:p>
          <a:p>
            <a:r>
              <a:rPr lang="fr-FR" sz="1200" kern="1200" dirty="0">
                <a:solidFill>
                  <a:schemeClr val="tx1"/>
                </a:solidFill>
                <a:effectLst/>
                <a:latin typeface="+mn-lt"/>
              </a:rPr>
              <a:t>5</a:t>
            </a:r>
            <a:r>
              <a:rPr lang="fr-FR" smtClean="0"/>
              <a:t> </a:t>
            </a:r>
            <a:r>
              <a:rPr lang="fr-FR" sz="1200" kern="1200" dirty="0">
                <a:solidFill>
                  <a:schemeClr val="tx1"/>
                </a:solidFill>
                <a:effectLst/>
                <a:latin typeface="+mn-lt"/>
              </a:rPr>
              <a:t>minutes – Conclusion (17)</a:t>
            </a: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L'élaboration d'un plan visant à assurer la sécurité peut être un processus difficile. De nombreux intervenants veulent « résoudre » les problèmes de sécurité de la survivante, mais ce n'est souvent pas possible. Souvent, l'objectif de l'élaboration d'un plan visant à assurer la sécurité est de rendre une situation très dangereuse légèrement moins dangereuse.</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En outre, travailler avec des survivantes sur l'élaboration d'un plan visant à assurer leur sécurité risque parfois de donner l'impression qu'une survivante contrôle ou a provoqué les actes de violence qu'elle subit. Il est donc important d'insister sur le fait (dans ce module et ailleurs) que ce n'est jamais le cas. L'élaboration d'un plan visant à assurer la sécurité reconnaît que la survivante subit des actes de violence qu'elle ne contrôle pas et que, dans cet espace, elle peut parfois élaborer des stratégies qui lui permettront d'atténuer les conséquences les plus désastreuses de la violence.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formateurs doivent être à l'aise avec l'élaboration d'un plan d'action personnalisé, l'élaboration d'un plan visant à assurer la sécurité et la documentation de ces processus, en sachant notamment comment maintenir une approche axée sur les survivantes, la confidentialité et le consentement éclairé tout au long des processus. Par ailleurs, il sera utile que les formateurs sachent quels services sont disponibles dans la région où les participants travaillent.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L'élaboration d'un plan d'action personnalisé est un processus dans lequel l'intervenant et la survivante travaillent ensemble. étape par étape. pour identifier les services nécessaires à la survivante, et la mettre en relation avec ces services de manière sûre et en la soutenant. </a:t>
            </a:r>
          </a:p>
          <a:p>
            <a:pPr marL="171450" lvl="0" indent="-171450">
              <a:buFont typeface="Arial" charset="0"/>
              <a:buChar char="•"/>
            </a:pPr>
            <a:r>
              <a:rPr lang="fr-FR" sz="1200" kern="1200" dirty="0">
                <a:solidFill>
                  <a:schemeClr val="tx1"/>
                </a:solidFill>
                <a:effectLst/>
                <a:latin typeface="+mn-lt"/>
              </a:rPr>
              <a:t>La violence n'est JAMAIS la faute de la survivante. L'élaboration d'un plan visant à assurer la sécurité ne signifie pas que les survivantes peuvent contrôler les actes de violence qu'elles subissent. C'est simplement un moyen d'atténuer les conséquences les plus désastreuses de la violence.</a:t>
            </a:r>
          </a:p>
          <a:p>
            <a:pPr marL="171450" lvl="0" indent="-171450">
              <a:buFont typeface="Arial" charset="0"/>
              <a:buChar char="•"/>
            </a:pPr>
            <a:r>
              <a:rPr lang="fr-FR" sz="1200" kern="1200" dirty="0">
                <a:solidFill>
                  <a:schemeClr val="tx1"/>
                </a:solidFill>
                <a:effectLst/>
                <a:latin typeface="+mn-lt"/>
              </a:rPr>
              <a:t>Tout au long du processus d'élaboration d'un plan d'action personnalisé, il est essentiel de continuer à comprendre et à soutenir la survivante pour l'aider à comprendre et à contrôler ce qui arrive, en lui expliquant les risques et les avantages et en obtenant son consentement éclairé tout au long du processus. </a:t>
            </a: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C2D44066-B45F-4E38-A100-9B204B60426C}" type="slidenum">
              <a:rPr lang="en-US">
                <a:solidFill>
                  <a:prstClr val="black"/>
                </a:solidFill>
              </a:rPr>
              <a:pPr/>
              <a:t>2</a:t>
            </a:fld>
            <a:endParaRPr lang="fr-FR">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Les objectifs de cette session sont :</a:t>
            </a:r>
          </a:p>
          <a:p>
            <a:endParaRPr lang="fr-FR" dirty="0"/>
          </a:p>
          <a:p>
            <a:pPr marL="171450" lvl="0" indent="-171450">
              <a:buFont typeface="Arial" charset="0"/>
              <a:buChar char="•"/>
            </a:pPr>
            <a:r>
              <a:rPr lang="fr-FR" sz="1200" kern="1200" dirty="0">
                <a:solidFill>
                  <a:schemeClr val="tx1"/>
                </a:solidFill>
                <a:effectLst/>
                <a:latin typeface="+mn-lt"/>
              </a:rPr>
              <a:t>Être capable de travailler avec une survivante pour identifier ses besoins</a:t>
            </a:r>
          </a:p>
          <a:p>
            <a:pPr marL="171450" lvl="0" indent="-171450">
              <a:buFont typeface="Arial" charset="0"/>
              <a:buChar char="•"/>
            </a:pPr>
            <a:r>
              <a:rPr lang="fr-FR" sz="1200" kern="1200" dirty="0">
                <a:solidFill>
                  <a:schemeClr val="tx1"/>
                </a:solidFill>
                <a:effectLst/>
                <a:latin typeface="+mn-lt"/>
              </a:rPr>
              <a:t>Élaborer un plan approfondi avec une survivante pour la mettre en relation avec les services</a:t>
            </a:r>
          </a:p>
          <a:p>
            <a:pPr marL="171450" lvl="0" indent="-171450">
              <a:buFont typeface="Arial" charset="0"/>
              <a:buChar char="•"/>
            </a:pPr>
            <a:r>
              <a:rPr lang="fr-FR" sz="1200" kern="1200" dirty="0">
                <a:solidFill>
                  <a:schemeClr val="tx1"/>
                </a:solidFill>
                <a:effectLst/>
                <a:latin typeface="+mn-lt"/>
              </a:rPr>
              <a:t>Comprendre comment documenter le plan d'action personnalisé avec et pour une survivante</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Maintenant que nous avons réalisé notre évaluation, nous pouvons passer à l'élaboration d'un plan avec la survivante pour déterminer la façon dont nous pouvons répondre aux besoins identifiés pendant l'évaluation.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solidFill>
                  <a:prstClr val="black"/>
                </a:solidFill>
              </a:rPr>
              <a:pPr/>
              <a:t>4</a:t>
            </a:fld>
            <a:endParaRPr lang="fr-FR">
              <a:solidFill>
                <a:prstClr val="black"/>
              </a:solidFill>
            </a:endParaRPr>
          </a:p>
        </p:txBody>
      </p:sp>
    </p:spTree>
    <p:extLst>
      <p:ext uri="{BB962C8B-B14F-4D97-AF65-F5344CB8AC3E}">
        <p14:creationId xmlns:p14="http://schemas.microsoft.com/office/powerpoint/2010/main" val="209890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plan d'action personnalisé, qui est basé sur les informations recueillies pendant l'évaluation, guide la prestation des services dont la survivante a besoin. Le plan d'action personnalisé vous aide, ainsi que la survivante, à prévoir comment répondre à ses besoins, identifiés pendant l'évaluation.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5</a:t>
            </a:fld>
            <a:endParaRPr lang="fr-FR"/>
          </a:p>
        </p:txBody>
      </p:sp>
    </p:spTree>
    <p:extLst>
      <p:ext uri="{BB962C8B-B14F-4D97-AF65-F5344CB8AC3E}">
        <p14:creationId xmlns:p14="http://schemas.microsoft.com/office/powerpoint/2010/main" val="1718675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L'élaboration d'un plan d'action personnalisé est un travail de collaboration entre l'intervenant et la survivante au cours duquel ils identifient les interventions qui peuvent répondre aux besoins de la survivante avant de discuter des aspects positifs et négatifs de chaque orientation. Afin de réaliser cette étape soigneusement, l'intervenant doit connaître les interventions courantes et les services de base disponibles au sein de la communauté.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Bien que l'élaboration d'un plan d'action personnalisé soit une étape distincte dans le processus de gestion des cas, il est important de reconnaître que, souvent, le processus n'est pas entièrement linéaire. Certains éléments de l'évaluation et de l'élaboration du plan d'action peuvent avoir lieu en même temps, ou il se peut que vous deviez revenir à l'évaluation à mesure que de nouvelles informations sont fournies pendant l'élaboration du plan d'action. Préparez-vous à le réexaminer et à le revoir en fonction des besoins de la survivante. </a:t>
            </a:r>
            <a:endParaRPr lang="fr-FR" dirty="0"/>
          </a:p>
          <a:p>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6</a:t>
            </a:fld>
            <a:endParaRPr lang="fr-FR"/>
          </a:p>
        </p:txBody>
      </p:sp>
    </p:spTree>
    <p:extLst>
      <p:ext uri="{BB962C8B-B14F-4D97-AF65-F5344CB8AC3E}">
        <p14:creationId xmlns:p14="http://schemas.microsoft.com/office/powerpoint/2010/main" val="3411091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Dans le cadre de l'élaboration d'un plan d'action personnalisé, il existe un processus clair qui conduira l'intervenant et la survivante de l'étape précédente, l'évaluation, au plan d'action personnalisé finalisé. Nous discuterons de ces étapes plus en détail. </a:t>
            </a:r>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7</a:t>
            </a:fld>
            <a:endParaRPr lang="fr-FR"/>
          </a:p>
        </p:txBody>
      </p:sp>
    </p:spTree>
    <p:extLst>
      <p:ext uri="{BB962C8B-B14F-4D97-AF65-F5344CB8AC3E}">
        <p14:creationId xmlns:p14="http://schemas.microsoft.com/office/powerpoint/2010/main" val="3344274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Pour commencer, vous résumerez avec la survivante votre évaluation conjointe de ses besoins médicaux, psychosociaux, juridiques et de sécurité. Ce faisant, vous vérifierez auprès de la survivante qu'elle comprend bien et discuterez des autres besoins qu'elle pourrait vouloir ajouter. Vous pouvez commencer cette conversation comme indiqué dans la bulle en disant « </a:t>
            </a:r>
            <a:r>
              <a:rPr lang="fr-FR" dirty="0">
                <a:solidFill>
                  <a:schemeClr val="tx1"/>
                </a:solidFill>
              </a:rPr>
              <a:t>D'après notre conversation, je crois comprendre que vous craignez pour votre sécurité lorsque vous rentrerez chez vous, que vous n'avez pas besoin de soins médicaux à ce stade, que vous n'êtes pas encore sûre de vouloir entamer une procédure judiciaire, et que vous vous sentez inquiète, triste et effrayée en ce moment. Est-ce exact ou y a-t-il quelque chose à ajouter ? »</a:t>
            </a:r>
          </a:p>
          <a:p>
            <a:endParaRPr lang="fr-FR"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8</a:t>
            </a:fld>
            <a:endParaRPr lang="fr-FR"/>
          </a:p>
        </p:txBody>
      </p:sp>
    </p:spTree>
    <p:extLst>
      <p:ext uri="{BB962C8B-B14F-4D97-AF65-F5344CB8AC3E}">
        <p14:creationId xmlns:p14="http://schemas.microsoft.com/office/powerpoint/2010/main" val="3386976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Après avoir vérifié que vous et la survivante avez compris ses besoins de la même façon, vous discuterez de chaque besoin plus en détail, en expliquant les interventions et/ou services disponibles au sein de la communauté qui pourraient permettre de répondre à ses besoins. </a:t>
            </a:r>
          </a:p>
          <a:p>
            <a:endParaRPr lang="fr-FR" baseline="0" dirty="0"/>
          </a:p>
          <a:p>
            <a:r>
              <a:rPr lang="fr-FR" sz="1200" kern="1200" baseline="0" dirty="0">
                <a:solidFill>
                  <a:schemeClr val="tx1"/>
                </a:solidFill>
                <a:latin typeface="+mn-lt"/>
              </a:rPr>
              <a:t>Discutez et définissez des objectifs personnels avec la survivante. Une partie importante de la guérison et du rétablissement de la survivante dépend de son propre sentiment d'autonomie. Il est également important d'identifier des objectifs réalistes à court terme que la survivante pourra atteindre et qui contribueront à son bien-être. Ils doivent être rattachés à l'évaluation que vous avez faite, en particulier l'évaluation psychosociale, au cours de laquelle vous avez discuté de l'état émotionnel, des sentiments et du fonctionnement de la survivante, ainsi que des sources de soutien et de ses forces. Vous pouvez vous servir de ces informations</a:t>
            </a:r>
          </a:p>
          <a:p>
            <a:r>
              <a:rPr lang="fr-FR" sz="1200" kern="1200" baseline="0" dirty="0">
                <a:solidFill>
                  <a:schemeClr val="tx1"/>
                </a:solidFill>
                <a:latin typeface="+mn-lt"/>
              </a:rPr>
              <a:t>pour aider la survivante à formuler des objectifs concrets et des stratégies pour les atteindre. Par exemple, si une survivante a dit qu'elle se sentait seule ou isolée, vous pouvez envisager de définir comme objectif qu'elle rencontre régulièrement un ami ou un membre de sa famille. Ou vous mettre d'accord pour que la survivante reprenne certaines tâches routinières qui lui apporteront joie et stabilité, ou qu'elle revienne à des pratiques spirituelles qui lui apporteront de la force. Dans la mesure du possible, laissez la survivante identifier ces objectifs seule. Vous pouvez lui offrir votre soutien en la renvoyant aux informations dont vous</a:t>
            </a:r>
          </a:p>
          <a:p>
            <a:r>
              <a:rPr lang="fr-FR" sz="1200" kern="1200" baseline="0" dirty="0">
                <a:solidFill>
                  <a:schemeClr val="tx1"/>
                </a:solidFill>
                <a:latin typeface="+mn-lt"/>
              </a:rPr>
              <a:t>avez discuté pendant l'évaluation.</a:t>
            </a:r>
            <a:endParaRPr lang="fr-FR" baseline="0" dirty="0"/>
          </a:p>
          <a:p>
            <a:endParaRPr lang="fr-FR" baseline="0" dirty="0"/>
          </a:p>
        </p:txBody>
      </p:sp>
      <p:sp>
        <p:nvSpPr>
          <p:cNvPr id="4" name="Slide Number Placeholder 3"/>
          <p:cNvSpPr>
            <a:spLocks noGrp="1"/>
          </p:cNvSpPr>
          <p:nvPr>
            <p:ph type="sldNum" sz="quarter" idx="10"/>
          </p:nvPr>
        </p:nvSpPr>
        <p:spPr/>
        <p:txBody>
          <a:bodyPr/>
          <a:lstStyle/>
          <a:p>
            <a:fld id="{90DE82CF-111A-48C3-9B62-44A2FA92CA0D}" type="slidenum">
              <a:rPr lang="en-US" smtClean="0"/>
              <a:pPr/>
              <a:t>9</a:t>
            </a:fld>
            <a:endParaRPr lang="fr-FR"/>
          </a:p>
        </p:txBody>
      </p:sp>
    </p:spTree>
    <p:extLst>
      <p:ext uri="{BB962C8B-B14F-4D97-AF65-F5344CB8AC3E}">
        <p14:creationId xmlns:p14="http://schemas.microsoft.com/office/powerpoint/2010/main" val="27584001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6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751521" y="1472248"/>
            <a:ext cx="10731421" cy="1200329"/>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6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422" y="2572059"/>
            <a:ext cx="4769556" cy="1545564"/>
          </a:xfrm>
        </p:spPr>
        <p:txBody>
          <a:bodyPr>
            <a:normAutofit fontScale="90000"/>
          </a:bodyPr>
          <a:lstStyle/>
          <a:p>
            <a:r>
              <a:rPr lang="fr-FR" smtClean="0"/>
              <a:t>Activité :  « Identifier les besoins »</a:t>
            </a:r>
          </a:p>
        </p:txBody>
      </p:sp>
      <p:sp>
        <p:nvSpPr>
          <p:cNvPr id="3" name="Content Placeholder 2"/>
          <p:cNvSpPr>
            <a:spLocks noGrp="1"/>
          </p:cNvSpPr>
          <p:nvPr>
            <p:ph idx="1"/>
          </p:nvPr>
        </p:nvSpPr>
        <p:spPr>
          <a:xfrm>
            <a:off x="6967699" y="880656"/>
            <a:ext cx="4478866" cy="5053469"/>
          </a:xfrm>
        </p:spPr>
        <p:txBody>
          <a:bodyPr>
            <a:normAutofit fontScale="85000" lnSpcReduction="10000"/>
          </a:bodyPr>
          <a:lstStyle/>
          <a:p>
            <a:pPr marL="0">
              <a:buFont typeface="Arial" pitchFamily="34" charset="0"/>
              <a:buChar char="•"/>
            </a:pPr>
            <a:r>
              <a:rPr lang="fr-FR" sz="2400" dirty="0">
                <a:solidFill>
                  <a:schemeClr val="tx1"/>
                </a:solidFill>
              </a:rPr>
              <a:t>En petits groupes, vous identifierez les besoins d'une survivante. </a:t>
            </a:r>
          </a:p>
          <a:p>
            <a:pPr marL="0">
              <a:buFont typeface="Arial" pitchFamily="34" charset="0"/>
              <a:buChar char="•"/>
            </a:pPr>
            <a:r>
              <a:rPr lang="fr-FR" sz="2400" dirty="0">
                <a:solidFill>
                  <a:schemeClr val="tx1"/>
                </a:solidFill>
              </a:rPr>
              <a:t>Donnez à chaque groupe une étude de cas dans laquelle figurent des informations issues d'une évaluation et une « carte des besoins ». Pour </a:t>
            </a:r>
            <a:r>
              <a:rPr lang="fr-FR" sz="2400" b="1" dirty="0">
                <a:solidFill>
                  <a:schemeClr val="tx1"/>
                </a:solidFill>
              </a:rPr>
              <a:t>chacun des besoins identifiés par le groupe </a:t>
            </a:r>
            <a:r>
              <a:rPr lang="fr-FR" sz="2400" dirty="0">
                <a:solidFill>
                  <a:schemeClr val="tx1"/>
                </a:solidFill>
              </a:rPr>
              <a:t>à partir de l'étude de cas, </a:t>
            </a:r>
            <a:r>
              <a:rPr lang="fr-FR" sz="2400" b="1" dirty="0">
                <a:solidFill>
                  <a:schemeClr val="tx1"/>
                </a:solidFill>
              </a:rPr>
              <a:t>déterminez à quelle catégorie ils appartiennent sur la carte des besoins</a:t>
            </a:r>
            <a:r>
              <a:rPr lang="fr-FR" sz="2400" dirty="0">
                <a:solidFill>
                  <a:schemeClr val="tx1"/>
                </a:solidFill>
              </a:rPr>
              <a:t>. </a:t>
            </a:r>
          </a:p>
          <a:p>
            <a:pPr marL="0">
              <a:buFont typeface="Arial" pitchFamily="34" charset="0"/>
              <a:buChar char="•"/>
            </a:pPr>
            <a:r>
              <a:rPr lang="fr-FR" sz="2400" dirty="0">
                <a:solidFill>
                  <a:schemeClr val="tx1"/>
                </a:solidFill>
              </a:rPr>
              <a:t>Préparez-vous à en discuter avec l'ensemble du groupe.</a:t>
            </a:r>
            <a:endParaRPr lang="fr-FR" sz="2400" b="1" dirty="0">
              <a:solidFill>
                <a:schemeClr val="tx1"/>
              </a:solidFill>
            </a:endParaRPr>
          </a:p>
        </p:txBody>
      </p:sp>
    </p:spTree>
    <p:extLst>
      <p:ext uri="{BB962C8B-B14F-4D97-AF65-F5344CB8AC3E}">
        <p14:creationId xmlns:p14="http://schemas.microsoft.com/office/powerpoint/2010/main" val="3411427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Élaborer un plan visant à assurer la sécurité</a:t>
            </a:r>
          </a:p>
        </p:txBody>
      </p:sp>
      <p:sp>
        <p:nvSpPr>
          <p:cNvPr id="3" name="Content Placeholder 2"/>
          <p:cNvSpPr>
            <a:spLocks noGrp="1"/>
          </p:cNvSpPr>
          <p:nvPr>
            <p:ph idx="1"/>
          </p:nvPr>
        </p:nvSpPr>
        <p:spPr>
          <a:xfrm>
            <a:off x="590550" y="1733550"/>
            <a:ext cx="10801350" cy="4575175"/>
          </a:xfrm>
        </p:spPr>
        <p:txBody>
          <a:bodyPr/>
          <a:lstStyle/>
          <a:p>
            <a:pPr marL="0" indent="0">
              <a:buNone/>
            </a:pPr>
            <a:r>
              <a:rPr lang="fr-FR" sz="2000" dirty="0">
                <a:solidFill>
                  <a:schemeClr val="tx1"/>
                </a:solidFill>
              </a:rPr>
              <a:t>Intervention auprès des survivantes pour les aider à analyser les risques de violence dans leur vie et réfléchir à la façon de réduire ces risques</a:t>
            </a:r>
          </a:p>
          <a:p>
            <a:pPr marL="0" indent="0">
              <a:buNone/>
            </a:pPr>
            <a:r>
              <a:rPr lang="fr-FR" sz="2000" b="1" dirty="0">
                <a:solidFill>
                  <a:schemeClr val="tx1"/>
                </a:solidFill>
              </a:rPr>
              <a:t>*La survivante ne peut pas contrôler le moment et le lieu où elle subit des actes de violence* </a:t>
            </a:r>
          </a:p>
          <a:p>
            <a:pPr marL="0" indent="0">
              <a:buNone/>
            </a:pPr>
            <a:r>
              <a:rPr lang="fr-FR" sz="2000" dirty="0">
                <a:solidFill>
                  <a:schemeClr val="tx1"/>
                </a:solidFill>
              </a:rPr>
              <a:t>Tâches clés : </a:t>
            </a:r>
          </a:p>
          <a:p>
            <a:pPr>
              <a:buClr>
                <a:schemeClr val="accent4">
                  <a:lumMod val="75000"/>
                </a:schemeClr>
              </a:buClr>
              <a:buFont typeface="Arial" panose="020B0604020202020204" pitchFamily="34" charset="0"/>
              <a:buChar char="•"/>
            </a:pPr>
            <a:r>
              <a:rPr lang="fr-FR" sz="2000" dirty="0">
                <a:solidFill>
                  <a:schemeClr val="tx1"/>
                </a:solidFill>
              </a:rPr>
              <a:t> Identifier ce que la survivante a fait depuis l'incident pour se protéger et la façon dont ces stratégies ont fonctionné</a:t>
            </a:r>
          </a:p>
          <a:p>
            <a:pPr>
              <a:buClr>
                <a:schemeClr val="accent4">
                  <a:lumMod val="75000"/>
                </a:schemeClr>
              </a:buClr>
              <a:buFont typeface="Arial" panose="020B0604020202020204" pitchFamily="34" charset="0"/>
              <a:buChar char="•"/>
            </a:pPr>
            <a:r>
              <a:rPr lang="fr-FR" sz="2000" dirty="0">
                <a:solidFill>
                  <a:schemeClr val="tx1"/>
                </a:solidFill>
              </a:rPr>
              <a:t> S'il existe des lieux ou des personnes qui représentent un danger particulier, identifier les stratégies permettant d'éviter ou d'atténuer le danger dans ces situations </a:t>
            </a:r>
          </a:p>
          <a:p>
            <a:pPr>
              <a:buClr>
                <a:schemeClr val="accent4">
                  <a:lumMod val="75000"/>
                </a:schemeClr>
              </a:buClr>
              <a:buFont typeface="Arial" panose="020B0604020202020204" pitchFamily="34" charset="0"/>
              <a:buChar char="•"/>
            </a:pPr>
            <a:r>
              <a:rPr lang="fr-FR" sz="2000" dirty="0">
                <a:solidFill>
                  <a:schemeClr val="tx1"/>
                </a:solidFill>
              </a:rPr>
              <a:t>Identifier les lieux sûrs et les personnes avec qui la survivante se sent en sécurité et vers lesquels elle peut aller en cas d'urgence ou pour obtenir une protection </a:t>
            </a:r>
          </a:p>
          <a:p>
            <a:pPr>
              <a:buClr>
                <a:schemeClr val="accent4">
                  <a:lumMod val="75000"/>
                </a:schemeClr>
              </a:buClr>
              <a:buNone/>
            </a:pPr>
            <a:endParaRPr lang="fr-FR" sz="2000" dirty="0">
              <a:solidFill>
                <a:schemeClr val="tx1"/>
              </a:solidFill>
            </a:endParaRPr>
          </a:p>
        </p:txBody>
      </p:sp>
    </p:spTree>
    <p:extLst>
      <p:ext uri="{BB962C8B-B14F-4D97-AF65-F5344CB8AC3E}">
        <p14:creationId xmlns:p14="http://schemas.microsoft.com/office/powerpoint/2010/main" val="1139286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272" y="2648259"/>
            <a:ext cx="4769556" cy="1545564"/>
          </a:xfrm>
        </p:spPr>
        <p:txBody>
          <a:bodyPr>
            <a:normAutofit fontScale="90000"/>
          </a:bodyPr>
          <a:lstStyle/>
          <a:p>
            <a:r>
              <a:rPr lang="fr-FR" smtClean="0"/>
              <a:t>ACTIVITÉ : </a:t>
            </a:r>
            <a:r>
              <a:t/>
            </a:r>
            <a:br/>
            <a:r>
              <a:rPr lang="fr-FR" smtClean="0"/>
              <a:t>ÉLABORER UN PLAN VISANT À ASSURER LA SÉCURITÉ</a:t>
            </a:r>
          </a:p>
        </p:txBody>
      </p:sp>
      <p:sp>
        <p:nvSpPr>
          <p:cNvPr id="3" name="Content Placeholder 2"/>
          <p:cNvSpPr>
            <a:spLocks noGrp="1"/>
          </p:cNvSpPr>
          <p:nvPr>
            <p:ph idx="1"/>
          </p:nvPr>
        </p:nvSpPr>
        <p:spPr/>
        <p:txBody>
          <a:bodyPr/>
          <a:lstStyle/>
          <a:p>
            <a:r>
              <a:rPr lang="fr-FR" sz="2400" dirty="0">
                <a:solidFill>
                  <a:schemeClr val="tx1"/>
                </a:solidFill>
              </a:rPr>
              <a:t>Par groupes de deux, à l'aide de l'étude de cas, vous vous entraînerez chacun votre tour, en tant qu'intervenant, à élaborer un plan visant à assurer la sécurité.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Orientations – Qui, quoi, où et quand ?</a:t>
            </a:r>
          </a:p>
        </p:txBody>
      </p:sp>
      <p:sp>
        <p:nvSpPr>
          <p:cNvPr id="3" name="Content Placeholder 2"/>
          <p:cNvSpPr>
            <a:spLocks noGrp="1"/>
          </p:cNvSpPr>
          <p:nvPr>
            <p:ph idx="1"/>
          </p:nvPr>
        </p:nvSpPr>
        <p:spPr>
          <a:xfrm>
            <a:off x="1023938" y="1863613"/>
            <a:ext cx="9720262" cy="4867498"/>
          </a:xfrm>
        </p:spPr>
        <p:txBody>
          <a:bodyPr/>
          <a:lstStyle/>
          <a:p>
            <a:pPr indent="-457200">
              <a:buNone/>
            </a:pPr>
            <a:r>
              <a:rPr lang="fr-FR" sz="2400" b="1" dirty="0">
                <a:solidFill>
                  <a:schemeClr val="tx1"/>
                </a:solidFill>
              </a:rPr>
              <a:t>Obtenir le consentement éclairé en expliquant </a:t>
            </a:r>
            <a:r>
              <a:rPr lang="fr-FR" sz="2400" dirty="0">
                <a:solidFill>
                  <a:schemeClr val="tx1"/>
                </a:solidFill>
              </a:rPr>
              <a:t>: </a:t>
            </a:r>
          </a:p>
          <a:p>
            <a:pPr marL="457200" indent="-457200">
              <a:buClr>
                <a:schemeClr val="accent4">
                  <a:lumMod val="75000"/>
                </a:schemeClr>
              </a:buClr>
              <a:buFont typeface="Arial" panose="020B0604020202020204" pitchFamily="34" charset="0"/>
              <a:buChar char="•"/>
            </a:pPr>
            <a:r>
              <a:rPr lang="fr-FR" dirty="0">
                <a:solidFill>
                  <a:schemeClr val="tx1"/>
                </a:solidFill>
              </a:rPr>
              <a:t>Ce qui se passera suite à l'orientation</a:t>
            </a:r>
          </a:p>
          <a:p>
            <a:pPr marL="457200" indent="-457200">
              <a:buClr>
                <a:schemeClr val="accent4">
                  <a:lumMod val="75000"/>
                </a:schemeClr>
              </a:buClr>
              <a:buFont typeface="Arial" panose="020B0604020202020204" pitchFamily="34" charset="0"/>
              <a:buChar char="•"/>
            </a:pPr>
            <a:r>
              <a:rPr lang="fr-FR" dirty="0">
                <a:solidFill>
                  <a:schemeClr val="tx1"/>
                </a:solidFill>
              </a:rPr>
              <a:t>Les avantages et les risques de chaque intervention</a:t>
            </a:r>
          </a:p>
          <a:p>
            <a:pPr marL="457200" indent="-457200">
              <a:buClr>
                <a:schemeClr val="accent4">
                  <a:lumMod val="75000"/>
                </a:schemeClr>
              </a:buClr>
              <a:buFont typeface="Arial" panose="020B0604020202020204" pitchFamily="34" charset="0"/>
              <a:buChar char="•"/>
            </a:pPr>
            <a:r>
              <a:rPr lang="fr-FR" dirty="0">
                <a:solidFill>
                  <a:schemeClr val="tx1"/>
                </a:solidFill>
              </a:rPr>
              <a:t>Que la survivante a le droit de refuser toute intervention</a:t>
            </a:r>
          </a:p>
          <a:p>
            <a:pPr marL="457200" indent="-457200">
              <a:buClr>
                <a:schemeClr val="accent4">
                  <a:lumMod val="75000"/>
                </a:schemeClr>
              </a:buClr>
              <a:buFont typeface="Arial" panose="020B0604020202020204" pitchFamily="34" charset="0"/>
              <a:buChar char="•"/>
            </a:pPr>
            <a:r>
              <a:rPr lang="fr-FR" dirty="0">
                <a:solidFill>
                  <a:schemeClr val="tx1"/>
                </a:solidFill>
              </a:rPr>
              <a:t>Quelles informations seront partagées dans le cadre du processus d'orientation</a:t>
            </a:r>
          </a:p>
          <a:p>
            <a:pPr marL="457200" indent="-457200">
              <a:buClr>
                <a:schemeClr val="accent4">
                  <a:lumMod val="75000"/>
                </a:schemeClr>
              </a:buClr>
              <a:buFont typeface="Arial" panose="020B0604020202020204" pitchFamily="34" charset="0"/>
              <a:buChar char="•"/>
            </a:pPr>
            <a:r>
              <a:rPr lang="fr-FR" dirty="0">
                <a:solidFill>
                  <a:schemeClr val="tx1"/>
                </a:solidFill>
              </a:rPr>
              <a:t>Qu'il faut déterminer qui aura la responsabilité de faciliter l'intervention ou la prestation de services</a:t>
            </a:r>
          </a:p>
          <a:p>
            <a:pPr marL="457200" indent="-457200">
              <a:buClr>
                <a:schemeClr val="accent4">
                  <a:lumMod val="75000"/>
                </a:schemeClr>
              </a:buClr>
              <a:buFont typeface="Arial" panose="020B0604020202020204" pitchFamily="34" charset="0"/>
              <a:buChar char="•"/>
            </a:pPr>
            <a:r>
              <a:rPr lang="fr-FR" dirty="0">
                <a:solidFill>
                  <a:schemeClr val="tx1"/>
                </a:solidFill>
              </a:rPr>
              <a:t>Qu'il faut élaborer des plans d'accompagnement tout en préservant la confidentialité</a:t>
            </a:r>
          </a:p>
        </p:txBody>
      </p:sp>
    </p:spTree>
    <p:extLst>
      <p:ext uri="{BB962C8B-B14F-4D97-AF65-F5344CB8AC3E}">
        <p14:creationId xmlns:p14="http://schemas.microsoft.com/office/powerpoint/2010/main" val="181043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Activité : Services</a:t>
            </a:r>
          </a:p>
        </p:txBody>
      </p:sp>
      <p:sp>
        <p:nvSpPr>
          <p:cNvPr id="3" name="Content Placeholder 2"/>
          <p:cNvSpPr>
            <a:spLocks noGrp="1"/>
          </p:cNvSpPr>
          <p:nvPr>
            <p:ph idx="1"/>
          </p:nvPr>
        </p:nvSpPr>
        <p:spPr/>
        <p:txBody>
          <a:bodyPr>
            <a:noAutofit/>
          </a:bodyPr>
          <a:lstStyle/>
          <a:p>
            <a:r>
              <a:rPr lang="fr-FR" sz="1400" dirty="0">
                <a:solidFill>
                  <a:schemeClr val="tx1"/>
                </a:solidFill>
              </a:rPr>
              <a:t>Cette activité est destinée à </a:t>
            </a:r>
            <a:r>
              <a:rPr lang="fr-FR" sz="1400" b="1" dirty="0">
                <a:solidFill>
                  <a:schemeClr val="tx1"/>
                </a:solidFill>
              </a:rPr>
              <a:t>s'entraîner à élaborer un plan visant à assurer la sécurité</a:t>
            </a:r>
            <a:r>
              <a:rPr lang="fr-FR" sz="1400" dirty="0">
                <a:solidFill>
                  <a:schemeClr val="tx1"/>
                </a:solidFill>
              </a:rPr>
              <a:t> tout en </a:t>
            </a:r>
            <a:r>
              <a:rPr lang="fr-FR" sz="1400" b="1" dirty="0">
                <a:solidFill>
                  <a:schemeClr val="tx1"/>
                </a:solidFill>
              </a:rPr>
              <a:t>réfléchissant également aux ressources et aux services que vous avez à votre disposition</a:t>
            </a:r>
            <a:r>
              <a:rPr lang="fr-FR" sz="1400" dirty="0">
                <a:solidFill>
                  <a:schemeClr val="tx1"/>
                </a:solidFill>
              </a:rPr>
              <a:t>. </a:t>
            </a:r>
          </a:p>
          <a:p>
            <a:r>
              <a:rPr lang="fr-FR" sz="1400" dirty="0">
                <a:solidFill>
                  <a:schemeClr val="tx1"/>
                </a:solidFill>
              </a:rPr>
              <a:t>D'après les données de l'évaluation réalisée lors de la précédente activité, identifiez individuellement quels </a:t>
            </a:r>
            <a:r>
              <a:rPr lang="fr-FR" sz="1400" b="1" dirty="0">
                <a:solidFill>
                  <a:schemeClr val="tx1"/>
                </a:solidFill>
              </a:rPr>
              <a:t>types de services/orientations vous pourriez suggérer à cette survivante à l'aide des ressources dont vous disposez dans le cadre de votre</a:t>
            </a:r>
            <a:r>
              <a:rPr lang="fr-FR" sz="1400" b="1" i="1" dirty="0">
                <a:solidFill>
                  <a:schemeClr val="tx1"/>
                </a:solidFill>
              </a:rPr>
              <a:t> travail quotidien</a:t>
            </a:r>
            <a:r>
              <a:rPr lang="fr-FR" sz="1400" dirty="0">
                <a:solidFill>
                  <a:schemeClr val="tx1"/>
                </a:solidFill>
              </a:rPr>
              <a:t>. </a:t>
            </a:r>
          </a:p>
          <a:p>
            <a:r>
              <a:rPr lang="fr-FR" sz="1400" dirty="0">
                <a:solidFill>
                  <a:schemeClr val="tx1"/>
                </a:solidFill>
              </a:rPr>
              <a:t>En petits groupes (les mêmes que pour l'activité  « Identifier les besoins »), </a:t>
            </a:r>
            <a:r>
              <a:rPr lang="fr-FR" sz="1400" b="1" dirty="0">
                <a:solidFill>
                  <a:schemeClr val="tx1"/>
                </a:solidFill>
              </a:rPr>
              <a:t>discutez de votre expérience en complétant le document Élaboration d'un plan,</a:t>
            </a:r>
            <a:r>
              <a:rPr lang="fr-FR" sz="1400" dirty="0">
                <a:solidFill>
                  <a:schemeClr val="tx1"/>
                </a:solidFill>
              </a:rPr>
              <a:t> notamment :</a:t>
            </a:r>
          </a:p>
          <a:p>
            <a:r>
              <a:rPr lang="fr-FR" sz="1400" dirty="0">
                <a:solidFill>
                  <a:schemeClr val="tx1"/>
                </a:solidFill>
              </a:rPr>
              <a:t>Y a-t-il eu des services/ressources nécessaires difficiles à identifier ?</a:t>
            </a:r>
          </a:p>
          <a:p>
            <a:r>
              <a:rPr lang="fr-FR" sz="1400" dirty="0">
                <a:solidFill>
                  <a:schemeClr val="tx1"/>
                </a:solidFill>
              </a:rPr>
              <a:t>Voyez-vous des lacunes dans les services/ressources disponibles ? </a:t>
            </a:r>
          </a:p>
        </p:txBody>
      </p:sp>
    </p:spTree>
    <p:extLst>
      <p:ext uri="{BB962C8B-B14F-4D97-AF65-F5344CB8AC3E}">
        <p14:creationId xmlns:p14="http://schemas.microsoft.com/office/powerpoint/2010/main" val="1769753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Documenter le plan</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385036172"/>
              </p:ext>
            </p:extLst>
          </p:nvPr>
        </p:nvGraphicFramePr>
        <p:xfrm>
          <a:off x="5377487" y="2096539"/>
          <a:ext cx="5389853" cy="4046180"/>
        </p:xfrm>
        <a:graphic>
          <a:graphicData uri="http://schemas.openxmlformats.org/drawingml/2006/table">
            <a:tbl>
              <a:tblPr firstRow="1" firstCol="1" bandRow="1">
                <a:tableStyleId>{5C22544A-7EE6-4342-B048-85BDC9FD1C3A}</a:tableStyleId>
              </a:tblPr>
              <a:tblGrid>
                <a:gridCol w="3049061">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gridCol w="1209821">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1"/>
                    </a:ext>
                  </a:extLst>
                </a:gridCol>
                <a:gridCol w="1130971">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2"/>
                    </a:ext>
                  </a:extLst>
                </a:gridCol>
              </a:tblGrid>
              <a:tr h="1049546">
                <a:tc>
                  <a:txBody>
                    <a:bodyPr/>
                    <a:lstStyle/>
                    <a:p>
                      <a:pPr marL="0" marR="0">
                        <a:lnSpc>
                          <a:spcPct val="115000"/>
                        </a:lnSpc>
                        <a:spcBef>
                          <a:spcPts val="0"/>
                        </a:spcBef>
                        <a:spcAft>
                          <a:spcPts val="1000"/>
                        </a:spcAft>
                      </a:pPr>
                      <a:r>
                        <a:rPr lang="fr-FR" sz="1800" dirty="0">
                          <a:effectLst/>
                          <a:latin typeface="+mn-lt"/>
                        </a:rPr>
                        <a:t>Actions/Objectifs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r>
                        <a:rPr lang="fr-FR" sz="1800" dirty="0">
                          <a:effectLst/>
                          <a:latin typeface="Calibri" panose="020F0502020204030204" pitchFamily="34" charset="0"/>
                        </a:rPr>
                        <a:t>Qui </a:t>
                      </a:r>
                    </a:p>
                  </a:txBody>
                  <a:tcPr marL="29796" marR="29796" marT="0" marB="0"/>
                </a:tc>
                <a:tc>
                  <a:txBody>
                    <a:bodyPr/>
                    <a:lstStyle/>
                    <a:p>
                      <a:pPr marL="0" marR="0">
                        <a:lnSpc>
                          <a:spcPct val="115000"/>
                        </a:lnSpc>
                        <a:spcBef>
                          <a:spcPts val="0"/>
                        </a:spcBef>
                        <a:spcAft>
                          <a:spcPts val="1000"/>
                        </a:spcAft>
                      </a:pPr>
                      <a:r>
                        <a:rPr lang="fr-FR" sz="1800" dirty="0">
                          <a:effectLst/>
                          <a:latin typeface="Calibri" panose="020F0502020204030204" pitchFamily="34" charset="0"/>
                        </a:rPr>
                        <a:t>Quand </a:t>
                      </a:r>
                    </a:p>
                  </a:txBody>
                  <a:tcPr marL="29796" marR="29796" marT="0" marB="0"/>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r h="1498317">
                <a:tc>
                  <a:txBody>
                    <a:bodyPr/>
                    <a:lstStyle/>
                    <a:p>
                      <a:pPr marL="0" marR="0">
                        <a:lnSpc>
                          <a:spcPct val="115000"/>
                        </a:lnSpc>
                        <a:spcBef>
                          <a:spcPts val="0"/>
                        </a:spcBef>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r>
                        <a:rPr lang="en-US" sz="1200" dirty="0">
                          <a:effectLst/>
                        </a:rPr>
                        <a:t>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r>
                        <a:rPr lang="en-US" sz="1200" dirty="0">
                          <a:effectLst/>
                        </a:rPr>
                        <a:t>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1"/>
                  </a:ext>
                </a:extLst>
              </a:tr>
              <a:tr h="1498317">
                <a:tc>
                  <a:txBody>
                    <a:bodyPr/>
                    <a:lstStyle/>
                    <a:p>
                      <a:pPr marL="0" marR="0">
                        <a:lnSpc>
                          <a:spcPct val="115000"/>
                        </a:lnSpc>
                        <a:spcBef>
                          <a:spcPts val="0"/>
                        </a:spcBef>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2"/>
                  </a:ext>
                </a:extLst>
              </a:tr>
            </a:tbl>
          </a:graphicData>
        </a:graphic>
      </p:graphicFrame>
      <p:sp>
        <p:nvSpPr>
          <p:cNvPr id="9" name="TextBox 8"/>
          <p:cNvSpPr txBox="1"/>
          <p:nvPr/>
        </p:nvSpPr>
        <p:spPr>
          <a:xfrm>
            <a:off x="471521" y="2208625"/>
            <a:ext cx="4235233" cy="3724096"/>
          </a:xfrm>
          <a:prstGeom prst="rect">
            <a:avLst/>
          </a:prstGeom>
          <a:noFill/>
        </p:spPr>
        <p:txBody>
          <a:bodyPr wrap="square" rtlCol="0">
            <a:spAutoFit/>
          </a:bodyPr>
          <a:lstStyle/>
          <a:p>
            <a:pPr marL="342900" indent="-342900">
              <a:spcAft>
                <a:spcPts val="1200"/>
              </a:spcAft>
              <a:buClr>
                <a:schemeClr val="accent4">
                  <a:lumMod val="75000"/>
                </a:schemeClr>
              </a:buClr>
              <a:buFont typeface="Arial" panose="020B0604020202020204" pitchFamily="34" charset="0"/>
              <a:buChar char="•"/>
            </a:pPr>
            <a:r>
              <a:rPr lang="fr-FR" sz="2400" dirty="0"/>
              <a:t>Documenter le plan sur un formulaire de plan d'action personnalisé</a:t>
            </a:r>
          </a:p>
          <a:p>
            <a:pPr marL="342900" indent="-342900">
              <a:spcAft>
                <a:spcPts val="1200"/>
              </a:spcAft>
              <a:buClr>
                <a:schemeClr val="accent4">
                  <a:lumMod val="75000"/>
                </a:schemeClr>
              </a:buClr>
              <a:buFont typeface="Arial" panose="020B0604020202020204" pitchFamily="34" charset="0"/>
              <a:buChar char="•"/>
            </a:pPr>
            <a:r>
              <a:rPr lang="fr-FR" sz="2400" dirty="0"/>
              <a:t>Effectuer un examen final</a:t>
            </a:r>
          </a:p>
          <a:p>
            <a:pPr marL="342900" indent="-342900">
              <a:spcAft>
                <a:spcPts val="1200"/>
              </a:spcAft>
              <a:buClr>
                <a:schemeClr val="accent4">
                  <a:lumMod val="75000"/>
                </a:schemeClr>
              </a:buClr>
              <a:buFont typeface="Arial" panose="020B0604020202020204" pitchFamily="34" charset="0"/>
              <a:buChar char="•"/>
            </a:pPr>
            <a:r>
              <a:rPr lang="fr-FR" sz="2400" dirty="0"/>
              <a:t>S'assurer que tous les formulaires de consentement concernés sont signés avant de proposer les orientations </a:t>
            </a:r>
          </a:p>
        </p:txBody>
      </p:sp>
    </p:spTree>
    <p:extLst>
      <p:ext uri="{BB962C8B-B14F-4D97-AF65-F5344CB8AC3E}">
        <p14:creationId xmlns:p14="http://schemas.microsoft.com/office/powerpoint/2010/main" val="1658235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Plan de suivi </a:t>
            </a:r>
          </a:p>
        </p:txBody>
      </p:sp>
      <p:sp>
        <p:nvSpPr>
          <p:cNvPr id="3" name="Content Placeholder 2"/>
          <p:cNvSpPr>
            <a:spLocks noGrp="1"/>
          </p:cNvSpPr>
          <p:nvPr>
            <p:ph idx="1"/>
          </p:nvPr>
        </p:nvSpPr>
        <p:spPr/>
        <p:txBody>
          <a:bodyPr/>
          <a:lstStyle/>
          <a:p>
            <a:r>
              <a:rPr lang="fr-FR" dirty="0">
                <a:solidFill>
                  <a:schemeClr val="tx1"/>
                </a:solidFill>
              </a:rPr>
              <a:t>Définir une heure et un lieu pour le rendez-vous de suivi </a:t>
            </a:r>
          </a:p>
          <a:p>
            <a:r>
              <a:rPr lang="fr-FR" dirty="0">
                <a:solidFill>
                  <a:schemeClr val="tx1"/>
                </a:solidFill>
              </a:rPr>
              <a:t>Étudier ce qui sera le plus sûr pour la survivante : </a:t>
            </a:r>
          </a:p>
          <a:p>
            <a:pPr marL="339725" indent="-222250">
              <a:buClr>
                <a:schemeClr val="accent4">
                  <a:lumMod val="75000"/>
                </a:schemeClr>
              </a:buClr>
              <a:buFont typeface="Arial" panose="020B0604020202020204" pitchFamily="34" charset="0"/>
              <a:buChar char="•"/>
            </a:pPr>
            <a:r>
              <a:rPr lang="fr-FR" dirty="0">
                <a:solidFill>
                  <a:schemeClr val="tx1"/>
                </a:solidFill>
              </a:rPr>
              <a:t>Donner rendez-vous à la survivante pour qu'elle vienne au centre de conseils</a:t>
            </a:r>
          </a:p>
          <a:p>
            <a:pPr marL="339725" indent="-222250">
              <a:buClr>
                <a:schemeClr val="accent4">
                  <a:lumMod val="75000"/>
                </a:schemeClr>
              </a:buClr>
              <a:buFont typeface="Arial" panose="020B0604020202020204" pitchFamily="34" charset="0"/>
              <a:buChar char="•"/>
            </a:pPr>
            <a:r>
              <a:rPr lang="fr-FR" dirty="0">
                <a:solidFill>
                  <a:schemeClr val="tx1"/>
                </a:solidFill>
              </a:rPr>
              <a:t>Rencontrer la survivante dans le bureau d'un autre prestataire de services </a:t>
            </a:r>
          </a:p>
          <a:p>
            <a:pPr marL="339725" indent="-222250">
              <a:buClr>
                <a:schemeClr val="accent4">
                  <a:lumMod val="75000"/>
                </a:schemeClr>
              </a:buClr>
              <a:buFont typeface="Arial" panose="020B0604020202020204" pitchFamily="34" charset="0"/>
              <a:buChar char="•"/>
            </a:pPr>
            <a:r>
              <a:rPr lang="fr-FR" dirty="0">
                <a:solidFill>
                  <a:schemeClr val="tx1"/>
                </a:solidFill>
              </a:rPr>
              <a:t>Rendre visite à la personne si cela ne compromet pas la confidentialité</a:t>
            </a:r>
          </a:p>
          <a:p>
            <a:pPr marL="339725" indent="-222250">
              <a:buClr>
                <a:schemeClr val="accent4">
                  <a:lumMod val="75000"/>
                </a:schemeClr>
              </a:buClr>
              <a:buFont typeface="Arial" panose="020B0604020202020204" pitchFamily="34" charset="0"/>
              <a:buChar char="•"/>
            </a:pPr>
            <a:r>
              <a:rPr lang="fr-FR" dirty="0">
                <a:solidFill>
                  <a:schemeClr val="tx1"/>
                </a:solidFill>
              </a:rPr>
              <a:t>Téléphoner à la survivante</a:t>
            </a:r>
          </a:p>
        </p:txBody>
      </p:sp>
    </p:spTree>
    <p:extLst>
      <p:ext uri="{BB962C8B-B14F-4D97-AF65-F5344CB8AC3E}">
        <p14:creationId xmlns:p14="http://schemas.microsoft.com/office/powerpoint/2010/main" val="425588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Discuter avec votre superviseur </a:t>
            </a:r>
          </a:p>
        </p:txBody>
      </p:sp>
      <p:sp>
        <p:nvSpPr>
          <p:cNvPr id="3" name="Content Placeholder 2"/>
          <p:cNvSpPr>
            <a:spLocks noGrp="1"/>
          </p:cNvSpPr>
          <p:nvPr>
            <p:ph idx="1"/>
          </p:nvPr>
        </p:nvSpPr>
        <p:spPr/>
        <p:txBody>
          <a:bodyPr>
            <a:normAutofit/>
          </a:bodyPr>
          <a:lstStyle/>
          <a:p>
            <a:endParaRPr lang="fr-FR" sz="2400" dirty="0">
              <a:solidFill>
                <a:schemeClr val="tx1"/>
              </a:solidFill>
            </a:endParaRPr>
          </a:p>
          <a:p>
            <a:r>
              <a:rPr lang="fr-FR" sz="2400" dirty="0">
                <a:solidFill>
                  <a:schemeClr val="tx1"/>
                </a:solidFill>
              </a:rPr>
              <a:t>Si des questions se posent au cours de votre évaluation et de l'élaboration d'un plan d'action personnalisé concernant des préoccupations urgentes en matière de santé, veillez à en discuter avec votre superviseur AVANT de conclure la session d'élaboration d'un plan d'action personnalisé avec la survivante. </a:t>
            </a:r>
          </a:p>
        </p:txBody>
      </p:sp>
    </p:spTree>
    <p:extLst>
      <p:ext uri="{BB962C8B-B14F-4D97-AF65-F5344CB8AC3E}">
        <p14:creationId xmlns:p14="http://schemas.microsoft.com/office/powerpoint/2010/main" val="1316699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Activité :</a:t>
            </a:r>
            <a:r>
              <a:t/>
            </a:r>
            <a:br/>
            <a:r>
              <a:rPr lang="fr-FR" smtClean="0"/>
              <a:t>Récapitulatif</a:t>
            </a:r>
            <a:r>
              <a:rPr lang="en-US" smtClean="0"/>
              <a:t>	</a:t>
            </a:r>
          </a:p>
        </p:txBody>
      </p:sp>
      <p:sp>
        <p:nvSpPr>
          <p:cNvPr id="3" name="Content Placeholder 2"/>
          <p:cNvSpPr>
            <a:spLocks noGrp="1"/>
          </p:cNvSpPr>
          <p:nvPr>
            <p:ph idx="1"/>
          </p:nvPr>
        </p:nvSpPr>
        <p:spPr>
          <a:xfrm>
            <a:off x="6874933" y="1451328"/>
            <a:ext cx="4478866" cy="5053469"/>
          </a:xfrm>
        </p:spPr>
        <p:txBody>
          <a:bodyPr>
            <a:noAutofit/>
          </a:bodyPr>
          <a:lstStyle/>
          <a:p>
            <a:r>
              <a:rPr lang="fr-FR" sz="1800" dirty="0">
                <a:solidFill>
                  <a:schemeClr val="tx1"/>
                </a:solidFill>
              </a:rPr>
              <a:t>Par groupes de </a:t>
            </a:r>
            <a:r>
              <a:rPr lang="fr-FR" sz="1800" b="1" dirty="0">
                <a:solidFill>
                  <a:schemeClr val="tx1"/>
                </a:solidFill>
              </a:rPr>
              <a:t>5 personnes maximum</a:t>
            </a:r>
            <a:r>
              <a:rPr lang="fr-FR" sz="1800" dirty="0">
                <a:solidFill>
                  <a:schemeClr val="tx1"/>
                </a:solidFill>
              </a:rPr>
              <a:t>, vous recevrez une étude de cas et des cartes sur lesquelles figurent divers tâches du processus d'élaboration d'un plan d'action personnalisé. </a:t>
            </a:r>
          </a:p>
          <a:p>
            <a:r>
              <a:rPr lang="fr-FR" sz="1800" dirty="0">
                <a:solidFill>
                  <a:schemeClr val="tx1"/>
                </a:solidFill>
              </a:rPr>
              <a:t>En groupes, </a:t>
            </a:r>
            <a:r>
              <a:rPr lang="fr-FR" sz="1800" b="1" dirty="0">
                <a:solidFill>
                  <a:schemeClr val="tx1"/>
                </a:solidFill>
              </a:rPr>
              <a:t>lisez l'étude de cas</a:t>
            </a:r>
            <a:r>
              <a:rPr lang="fr-FR" sz="1800" dirty="0">
                <a:solidFill>
                  <a:schemeClr val="tx1"/>
                </a:solidFill>
              </a:rPr>
              <a:t>. Vous aurez alors </a:t>
            </a:r>
            <a:r>
              <a:rPr lang="fr-FR" sz="1800" b="1" dirty="0">
                <a:solidFill>
                  <a:schemeClr val="tx1"/>
                </a:solidFill>
              </a:rPr>
              <a:t>3 minutes pour disposer les cartes de l'élaboration du plan d'action personnalisé dans le bon ordre</a:t>
            </a:r>
            <a:r>
              <a:rPr lang="fr-FR" sz="1800" dirty="0">
                <a:solidFill>
                  <a:schemeClr val="tx1"/>
                </a:solidFill>
              </a:rPr>
              <a:t> d'après l'étude de cas. </a:t>
            </a:r>
            <a:r>
              <a:rPr lang="fr-FR" sz="1800" b="1" dirty="0">
                <a:solidFill>
                  <a:schemeClr val="tx1"/>
                </a:solidFill>
              </a:rPr>
              <a:t>N'oubliez pas : </a:t>
            </a:r>
            <a:r>
              <a:rPr lang="fr-FR" sz="1800" dirty="0">
                <a:solidFill>
                  <a:schemeClr val="tx1"/>
                </a:solidFill>
              </a:rPr>
              <a:t>il se peut que vous n'ayez pas à utiliser toutes les cartes et certaines peuvent être utilisées plus d'une fois !</a:t>
            </a:r>
          </a:p>
          <a:p>
            <a:r>
              <a:rPr lang="fr-FR" sz="1800" dirty="0">
                <a:solidFill>
                  <a:schemeClr val="tx1"/>
                </a:solidFill>
              </a:rPr>
              <a:t>Préparez-vous à en discuter avec l'ensemble du groupe.</a:t>
            </a:r>
          </a:p>
          <a:p>
            <a:pPr>
              <a:buNone/>
            </a:pPr>
            <a:r>
              <a:rPr lang="fr-FR" sz="1800" dirty="0" smtClean="0"/>
              <a:t> </a:t>
            </a:r>
          </a:p>
        </p:txBody>
      </p:sp>
    </p:spTree>
    <p:extLst>
      <p:ext uri="{BB962C8B-B14F-4D97-AF65-F5344CB8AC3E}">
        <p14:creationId xmlns:p14="http://schemas.microsoft.com/office/powerpoint/2010/main" val="376781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fr-FR" smtClean="0"/>
              <a:t>ÉTAPE 3 : Élaboration d'un plan d'action personnalisé</a:t>
            </a:r>
          </a:p>
        </p:txBody>
      </p:sp>
      <p:sp>
        <p:nvSpPr>
          <p:cNvPr id="5" name="Text Placeholder 4"/>
          <p:cNvSpPr>
            <a:spLocks noGrp="1"/>
          </p:cNvSpPr>
          <p:nvPr>
            <p:ph type="body" sz="quarter" idx="10"/>
          </p:nvPr>
        </p:nvSpPr>
        <p:spPr/>
        <p:txBody>
          <a:bodyPr/>
          <a:lstStyle/>
          <a:p>
            <a:pPr>
              <a:buFont typeface="Tw Cen MT" charset="0"/>
              <a:buChar char=" "/>
              <a:defRPr/>
            </a:pPr>
            <a:r>
              <a:rPr lang="fr-FR" smtClean="0"/>
              <a:t>MODULE 13</a:t>
            </a:r>
          </a:p>
        </p:txBody>
      </p:sp>
      <p:sp>
        <p:nvSpPr>
          <p:cNvPr id="8" name="Text Placeholder 7"/>
          <p:cNvSpPr>
            <a:spLocks noGrp="1"/>
          </p:cNvSpPr>
          <p:nvPr>
            <p:ph type="body" sz="quarter" idx="11"/>
          </p:nvPr>
        </p:nvSpPr>
        <p:spPr/>
        <p:txBody>
          <a:bodyPr/>
          <a:lstStyle/>
          <a:p>
            <a:endParaRPr lang="en-US"/>
          </a:p>
        </p:txBody>
      </p:sp>
      <p:cxnSp>
        <p:nvCxnSpPr>
          <p:cNvPr id="7" name="Straight Connector 6"/>
          <p:cNvCxnSpPr/>
          <p:nvPr/>
        </p:nvCxnSpPr>
        <p:spPr>
          <a:xfrm>
            <a:off x="1072203" y="5004947"/>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chemeClr val="accent3"/>
            </a:solidFill>
          </a:ln>
        </p:spPr>
        <p:txBody>
          <a:bodyPr/>
          <a:lstStyle/>
          <a:p>
            <a:r>
              <a:rPr lang="fr-FR" smtClean="0"/>
              <a:t>Objectifs</a:t>
            </a:r>
          </a:p>
        </p:txBody>
      </p:sp>
      <p:sp>
        <p:nvSpPr>
          <p:cNvPr id="3" name="Content Placeholder 2"/>
          <p:cNvSpPr>
            <a:spLocks noGrp="1"/>
          </p:cNvSpPr>
          <p:nvPr>
            <p:ph idx="1"/>
          </p:nvPr>
        </p:nvSpPr>
        <p:spPr>
          <a:xfrm>
            <a:off x="6970183" y="841728"/>
            <a:ext cx="4478866" cy="5053469"/>
          </a:xfrm>
        </p:spPr>
        <p:txBody>
          <a:bodyPr/>
          <a:lstStyle/>
          <a:p>
            <a:pPr lvl="0"/>
            <a:r>
              <a:rPr lang="fr-FR" dirty="0">
                <a:solidFill>
                  <a:schemeClr val="tx1"/>
                </a:solidFill>
              </a:rPr>
              <a:t>Être capable de travailler avec une survivante pour identifier ses besoins</a:t>
            </a:r>
          </a:p>
          <a:p>
            <a:pPr lvl="0"/>
            <a:r>
              <a:rPr lang="fr-FR" dirty="0">
                <a:solidFill>
                  <a:schemeClr val="tx1"/>
                </a:solidFill>
              </a:rPr>
              <a:t>Élaborer un plan approfondi avec une survivante pour la mettre en relation avec les services</a:t>
            </a:r>
          </a:p>
          <a:p>
            <a:pPr lvl="0"/>
            <a:r>
              <a:rPr lang="fr-FR" dirty="0">
                <a:solidFill>
                  <a:schemeClr val="tx1"/>
                </a:solidFill>
              </a:rPr>
              <a:t>Comprendre comment documenter le plan d'action personnalisé avec et pour une survivante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Étapes de la gestion des cas axés sur les survivantes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427022"/>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4657237" y="1898165"/>
            <a:ext cx="651163" cy="153785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62599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Étape 3</a:t>
            </a:r>
          </a:p>
        </p:txBody>
      </p:sp>
      <p:sp>
        <p:nvSpPr>
          <p:cNvPr id="3" name="Content Placeholder 2"/>
          <p:cNvSpPr>
            <a:spLocks noGrp="1"/>
          </p:cNvSpPr>
          <p:nvPr>
            <p:ph idx="1"/>
          </p:nvPr>
        </p:nvSpPr>
        <p:spPr>
          <a:xfrm>
            <a:off x="822770" y="1682496"/>
            <a:ext cx="10442638" cy="4022725"/>
          </a:xfrm>
        </p:spPr>
        <p:txBody>
          <a:bodyPr/>
          <a:lstStyle/>
          <a:p>
            <a:r>
              <a:rPr lang="fr-FR" b="1" dirty="0">
                <a:solidFill>
                  <a:schemeClr val="tx1"/>
                </a:solidFill>
              </a:rPr>
              <a:t>Objectif : </a:t>
            </a:r>
            <a:r>
              <a:rPr lang="fr-FR" dirty="0">
                <a:solidFill>
                  <a:schemeClr val="tx1"/>
                </a:solidFill>
              </a:rPr>
              <a:t>Le plan d'action personnalisé, qui est basé sur les informations recueillies pendant l'évaluation, guide la prestation des services dont la survivante a besoin. </a:t>
            </a:r>
          </a:p>
          <a:p>
            <a:pPr marL="0" marR="0">
              <a:lnSpc>
                <a:spcPct val="115000"/>
              </a:lnSpc>
              <a:spcBef>
                <a:spcPts val="0"/>
              </a:spcBef>
              <a:spcAft>
                <a:spcPts val="1000"/>
              </a:spcAft>
            </a:pPr>
            <a:endParaRPr lang="fr-FR" sz="1400" b="1" dirty="0">
              <a:solidFill>
                <a:schemeClr val="tx1"/>
              </a:solidFill>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fr-FR" b="1" dirty="0">
                <a:solidFill>
                  <a:schemeClr val="tx1"/>
                </a:solidFill>
              </a:rPr>
              <a:t>Étape 3 : Élaboration du plan d'action personnalisé </a:t>
            </a:r>
            <a:endParaRPr lang="fr-FR" sz="1800" dirty="0">
              <a:solidFill>
                <a:schemeClr val="tx1"/>
              </a:solidFill>
              <a:ea typeface="Calibri" panose="020F0502020204030204" pitchFamily="34" charset="0"/>
              <a:cs typeface="Times New Roman" panose="02020603050405020304" pitchFamily="18" charset="0"/>
            </a:endParaRPr>
          </a:p>
          <a:p>
            <a:pPr marL="457200" indent="-457200">
              <a:lnSpc>
                <a:spcPct val="100000"/>
              </a:lnSpc>
              <a:buFont typeface="Arial" pitchFamily="34" charset="0"/>
              <a:buChar char="•"/>
            </a:pPr>
            <a:r>
              <a:rPr lang="fr-FR" dirty="0">
                <a:solidFill>
                  <a:schemeClr val="tx1"/>
                </a:solidFill>
              </a:rPr>
              <a:t>Résumer ce que vous comprenez des besoins clés de la survivante</a:t>
            </a:r>
          </a:p>
          <a:p>
            <a:pPr marL="457200" indent="-457200">
              <a:lnSpc>
                <a:spcPct val="100000"/>
              </a:lnSpc>
              <a:buFont typeface="Arial" pitchFamily="34" charset="0"/>
              <a:buChar char="•"/>
            </a:pPr>
            <a:r>
              <a:rPr lang="fr-FR" dirty="0">
                <a:solidFill>
                  <a:schemeClr val="tx1"/>
                </a:solidFill>
              </a:rPr>
              <a:t>Fournir des informations sur les services et les soutiens disponibles et sur ce que </a:t>
            </a:r>
            <a:r>
              <a:rPr lang="fr-FR" dirty="0" smtClean="0">
                <a:solidFill>
                  <a:schemeClr val="tx1"/>
                </a:solidFill>
              </a:rPr>
              <a:t>la </a:t>
            </a:r>
            <a:r>
              <a:rPr lang="fr-FR" dirty="0">
                <a:solidFill>
                  <a:schemeClr val="tx1"/>
                </a:solidFill>
              </a:rPr>
              <a:t>survivante peut en attendre</a:t>
            </a:r>
          </a:p>
          <a:p>
            <a:pPr marL="457200" indent="-457200">
              <a:lnSpc>
                <a:spcPct val="100000"/>
              </a:lnSpc>
              <a:buFont typeface="Arial" pitchFamily="34" charset="0"/>
              <a:buChar char="•"/>
            </a:pPr>
            <a:r>
              <a:rPr lang="fr-FR" dirty="0">
                <a:solidFill>
                  <a:schemeClr val="tx1"/>
                </a:solidFill>
              </a:rPr>
              <a:t>Prévoir avec la survivante la façon de répondre à ses besoins, définir des objectifs personnels, et prendre des décisions sur les étapes à venir</a:t>
            </a:r>
          </a:p>
          <a:p>
            <a:pPr marL="457200" indent="-457200">
              <a:lnSpc>
                <a:spcPct val="100000"/>
              </a:lnSpc>
              <a:buFont typeface="Arial" pitchFamily="34" charset="0"/>
              <a:buChar char="•"/>
            </a:pPr>
            <a:r>
              <a:rPr lang="fr-FR" dirty="0">
                <a:solidFill>
                  <a:schemeClr val="tx1"/>
                </a:solidFill>
              </a:rPr>
              <a:t>Élaborer et documenter un plan d'action personnalisé</a:t>
            </a:r>
          </a:p>
          <a:p>
            <a:pPr marL="457200" indent="-457200">
              <a:lnSpc>
                <a:spcPct val="100000"/>
              </a:lnSpc>
              <a:buFont typeface="Arial" pitchFamily="34" charset="0"/>
              <a:buChar char="•"/>
            </a:pPr>
            <a:r>
              <a:rPr lang="fr-FR" dirty="0">
                <a:solidFill>
                  <a:schemeClr val="tx1"/>
                </a:solidFill>
              </a:rPr>
              <a:t>Discuter de vos préoccupations avec votre superviseur</a:t>
            </a:r>
          </a:p>
        </p:txBody>
      </p:sp>
    </p:spTree>
    <p:extLst>
      <p:ext uri="{BB962C8B-B14F-4D97-AF65-F5344CB8AC3E}">
        <p14:creationId xmlns:p14="http://schemas.microsoft.com/office/powerpoint/2010/main" val="368884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Élaboration d'un plan d'action personnalisé – De quoi s'agit-il ?</a:t>
            </a:r>
          </a:p>
        </p:txBody>
      </p:sp>
      <p:sp>
        <p:nvSpPr>
          <p:cNvPr id="3" name="Content Placeholder 2"/>
          <p:cNvSpPr>
            <a:spLocks noGrp="1"/>
          </p:cNvSpPr>
          <p:nvPr>
            <p:ph idx="1"/>
          </p:nvPr>
        </p:nvSpPr>
        <p:spPr/>
        <p:txBody>
          <a:bodyPr/>
          <a:lstStyle/>
          <a:p>
            <a:pPr indent="-457200">
              <a:buClr>
                <a:schemeClr val="accent4">
                  <a:lumMod val="75000"/>
                </a:schemeClr>
              </a:buClr>
              <a:buFont typeface="Arial" panose="020B0604020202020204" pitchFamily="34" charset="0"/>
              <a:buChar char="•"/>
            </a:pPr>
            <a:r>
              <a:rPr lang="fr-FR" dirty="0">
                <a:solidFill>
                  <a:schemeClr val="tx1"/>
                </a:solidFill>
              </a:rPr>
              <a:t>Travail de collaboration entre l'intervenant et la survivante</a:t>
            </a:r>
          </a:p>
          <a:p>
            <a:pPr marL="457200" indent="-457200">
              <a:buClr>
                <a:schemeClr val="accent4">
                  <a:lumMod val="75000"/>
                </a:schemeClr>
              </a:buClr>
              <a:buFont typeface="Arial" panose="020B0604020202020204" pitchFamily="34" charset="0"/>
              <a:buChar char="•"/>
            </a:pPr>
            <a:r>
              <a:rPr lang="fr-FR" dirty="0">
                <a:solidFill>
                  <a:schemeClr val="tx1"/>
                </a:solidFill>
              </a:rPr>
              <a:t>Identifier les interventions qui peuvent répondre aux besoins de la survivante</a:t>
            </a:r>
          </a:p>
          <a:p>
            <a:pPr indent="-457200">
              <a:buClr>
                <a:schemeClr val="accent4">
                  <a:lumMod val="75000"/>
                </a:schemeClr>
              </a:buClr>
              <a:buFont typeface="Arial" panose="020B0604020202020204" pitchFamily="34" charset="0"/>
              <a:buChar char="•"/>
            </a:pPr>
            <a:r>
              <a:rPr lang="fr-FR" dirty="0">
                <a:solidFill>
                  <a:schemeClr val="tx1"/>
                </a:solidFill>
              </a:rPr>
              <a:t>Discuter des aspects positifs et négatifs de chaque orientation</a:t>
            </a:r>
          </a:p>
          <a:p>
            <a:pPr indent="-457200"/>
            <a:endParaRPr lang="fr-FR" dirty="0">
              <a:solidFill>
                <a:schemeClr val="tx1"/>
              </a:solidFill>
            </a:endParaRPr>
          </a:p>
          <a:p>
            <a:pPr indent="-457200"/>
            <a:endParaRPr lang="fr-FR" dirty="0">
              <a:solidFill>
                <a:schemeClr val="tx1"/>
              </a:solidFill>
            </a:endParaRPr>
          </a:p>
        </p:txBody>
      </p:sp>
    </p:spTree>
    <p:extLst>
      <p:ext uri="{BB962C8B-B14F-4D97-AF65-F5344CB8AC3E}">
        <p14:creationId xmlns:p14="http://schemas.microsoft.com/office/powerpoint/2010/main" val="2886760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Comment élaborer un plan d'action personnalisé</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51785567"/>
              </p:ext>
            </p:extLst>
          </p:nvPr>
        </p:nvGraphicFramePr>
        <p:xfrm>
          <a:off x="513575" y="1892596"/>
          <a:ext cx="11168062" cy="44586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78716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Résumer et FAIRE LE POINT</a:t>
            </a:r>
          </a:p>
        </p:txBody>
      </p:sp>
      <p:sp>
        <p:nvSpPr>
          <p:cNvPr id="3" name="Content Placeholder 2"/>
          <p:cNvSpPr>
            <a:spLocks noGrp="1"/>
          </p:cNvSpPr>
          <p:nvPr>
            <p:ph idx="1"/>
          </p:nvPr>
        </p:nvSpPr>
        <p:spPr>
          <a:xfrm>
            <a:off x="1023938" y="2236124"/>
            <a:ext cx="9720262" cy="4022725"/>
          </a:xfrm>
        </p:spPr>
        <p:txBody>
          <a:bodyPr/>
          <a:lstStyle/>
          <a:p>
            <a:pPr indent="-457200">
              <a:buClr>
                <a:schemeClr val="accent4">
                  <a:lumMod val="75000"/>
                </a:schemeClr>
              </a:buClr>
              <a:buFont typeface="Arial" panose="020B0604020202020204" pitchFamily="34" charset="0"/>
              <a:buChar char="•"/>
            </a:pPr>
            <a:r>
              <a:rPr lang="fr-FR" dirty="0">
                <a:solidFill>
                  <a:schemeClr val="tx1"/>
                </a:solidFill>
              </a:rPr>
              <a:t>Résumer les besoins médicaux, psychosociaux, juridiques et de sécurité </a:t>
            </a:r>
          </a:p>
          <a:p>
            <a:pPr indent="-457200">
              <a:buClr>
                <a:schemeClr val="accent4">
                  <a:lumMod val="75000"/>
                </a:schemeClr>
              </a:buClr>
              <a:buFont typeface="Arial" panose="020B0604020202020204" pitchFamily="34" charset="0"/>
              <a:buChar char="•"/>
            </a:pPr>
            <a:r>
              <a:rPr lang="fr-FR" dirty="0">
                <a:solidFill>
                  <a:schemeClr val="tx1"/>
                </a:solidFill>
              </a:rPr>
              <a:t>Faire le point avec la survivante pour vous assurer qu'elle comprend bien</a:t>
            </a:r>
          </a:p>
        </p:txBody>
      </p:sp>
      <p:sp>
        <p:nvSpPr>
          <p:cNvPr id="6" name="Oval Callout 5"/>
          <p:cNvSpPr/>
          <p:nvPr/>
        </p:nvSpPr>
        <p:spPr>
          <a:xfrm>
            <a:off x="2484980" y="3506261"/>
            <a:ext cx="6798366" cy="2809460"/>
          </a:xfrm>
          <a:prstGeom prst="wedgeEllipseCallou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700" dirty="0"/>
          </a:p>
          <a:p>
            <a:pPr algn="ctr"/>
            <a:r>
              <a:rPr lang="fr-FR" sz="1700" dirty="0">
                <a:solidFill>
                  <a:schemeClr val="tx1"/>
                </a:solidFill>
              </a:rPr>
              <a:t>D'après notre conversation, je crois comprendre que vous craignez pour votre sécurité lorsque vous rentrerez chez vous, que vous n'avez pas besoin de soins médicaux à ce stade, que vous n'êtes pas encore sûre de vouloir entamer une procédure judiciaire, et que vous vous sentez inquiète, triste et effrayée en ce moment. Est-ce exact ou y a-t-il quelque chose à ajouter ?</a:t>
            </a:r>
          </a:p>
          <a:p>
            <a:pPr algn="ctr"/>
            <a:endParaRPr lang="fr-FR" sz="1700" dirty="0"/>
          </a:p>
        </p:txBody>
      </p:sp>
    </p:spTree>
    <p:extLst>
      <p:ext uri="{BB962C8B-B14F-4D97-AF65-F5344CB8AC3E}">
        <p14:creationId xmlns:p14="http://schemas.microsoft.com/office/powerpoint/2010/main" val="114130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Discuter de chaque besoin en matière de services et DÉFINIR DES OBJECTIFS PERSONNELS</a:t>
            </a:r>
          </a:p>
        </p:txBody>
      </p:sp>
      <p:sp>
        <p:nvSpPr>
          <p:cNvPr id="3" name="Content Placeholder 2"/>
          <p:cNvSpPr>
            <a:spLocks noGrp="1"/>
          </p:cNvSpPr>
          <p:nvPr>
            <p:ph idx="1"/>
          </p:nvPr>
        </p:nvSpPr>
        <p:spPr>
          <a:xfrm>
            <a:off x="725764" y="2246243"/>
            <a:ext cx="9305742" cy="4022725"/>
          </a:xfrm>
        </p:spPr>
        <p:txBody>
          <a:bodyPr/>
          <a:lstStyle/>
          <a:p>
            <a:pPr indent="-457200">
              <a:buFont typeface="Arial" pitchFamily="34" charset="0"/>
              <a:buChar char="•"/>
            </a:pPr>
            <a:r>
              <a:rPr lang="fr-FR" sz="2400" dirty="0">
                <a:solidFill>
                  <a:schemeClr val="tx1"/>
                </a:solidFill>
              </a:rPr>
              <a:t>Discuter de chaque besoin identifié avec la survivante</a:t>
            </a:r>
          </a:p>
          <a:p>
            <a:pPr marL="457200" indent="-457200">
              <a:buFont typeface="Arial" pitchFamily="34" charset="0"/>
              <a:buChar char="•"/>
            </a:pPr>
            <a:r>
              <a:rPr lang="fr-FR" sz="2400" dirty="0">
                <a:solidFill>
                  <a:schemeClr val="tx1"/>
                </a:solidFill>
              </a:rPr>
              <a:t>Expliquer les interventions ou les services disponibles qui pourraient permettre de répondre à ses besoins</a:t>
            </a:r>
          </a:p>
          <a:p>
            <a:pPr indent="-457200">
              <a:buFont typeface="Arial" pitchFamily="34" charset="0"/>
              <a:buChar char="•"/>
            </a:pPr>
            <a:r>
              <a:rPr lang="fr-FR" sz="2400" dirty="0">
                <a:solidFill>
                  <a:schemeClr val="tx1"/>
                </a:solidFill>
              </a:rPr>
              <a:t>Discuter et définir des objectifs personnels </a:t>
            </a:r>
          </a:p>
          <a:p>
            <a:pPr indent="-457200">
              <a:buFont typeface="Arial" pitchFamily="34" charset="0"/>
              <a:buChar char="•"/>
            </a:pPr>
            <a:endParaRPr lang="fr-FR" sz="2400" dirty="0">
              <a:solidFill>
                <a:schemeClr val="tx1"/>
              </a:solidFill>
            </a:endParaRPr>
          </a:p>
        </p:txBody>
      </p:sp>
    </p:spTree>
    <p:extLst>
      <p:ext uri="{BB962C8B-B14F-4D97-AF65-F5344CB8AC3E}">
        <p14:creationId xmlns:p14="http://schemas.microsoft.com/office/powerpoint/2010/main" val="7864364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6825</TotalTime>
  <Words>2480</Words>
  <Application>Microsoft Office PowerPoint</Application>
  <PresentationFormat>Custom</PresentationFormat>
  <Paragraphs>240</Paragraphs>
  <Slides>19</Slides>
  <Notes>19</Notes>
  <HiddenSlides>0</HiddenSlides>
  <MMClips>0</MMClips>
  <ScaleCrop>false</ScaleCrop>
  <HeadingPairs>
    <vt:vector size="4" baseType="variant">
      <vt:variant>
        <vt:lpstr>Theme</vt:lpstr>
      </vt:variant>
      <vt:variant>
        <vt:i4>3</vt:i4>
      </vt:variant>
      <vt:variant>
        <vt:lpstr>Slide Titles</vt:lpstr>
      </vt:variant>
      <vt:variant>
        <vt:i4>19</vt:i4>
      </vt:variant>
    </vt:vector>
  </HeadingPairs>
  <TitlesOfParts>
    <vt:vector size="22" baseType="lpstr">
      <vt:lpstr>IRC-Module-Template-V2</vt:lpstr>
      <vt:lpstr>1_IRC-Module-Template-V2</vt:lpstr>
      <vt:lpstr>2_IRC-Module-Template-V2</vt:lpstr>
      <vt:lpstr>PowerPoint Presentation</vt:lpstr>
      <vt:lpstr>ÉTAPE 3 : Élaboration d'un plan d'action personnalisé</vt:lpstr>
      <vt:lpstr>Objectifs</vt:lpstr>
      <vt:lpstr>Étapes de la gestion des cas axés sur les survivantes</vt:lpstr>
      <vt:lpstr>Étape 3</vt:lpstr>
      <vt:lpstr>Élaboration d'un plan d'action personnalisé – De quoi s'agit-il ?</vt:lpstr>
      <vt:lpstr>Comment élaborer un plan d'action personnalisé</vt:lpstr>
      <vt:lpstr>Résumer et FAIRE LE POINT</vt:lpstr>
      <vt:lpstr>Discuter de chaque besoin en matière de services et DÉFINIR DES OBJECTIFS PERSONNELS</vt:lpstr>
      <vt:lpstr>Activité :  « Identifier les besoins »</vt:lpstr>
      <vt:lpstr>Élaborer un plan visant à assurer la sécurité</vt:lpstr>
      <vt:lpstr>ACTIVITÉ :  ÉLABORER UN PLAN VISANT À ASSURER LA SÉCURITÉ</vt:lpstr>
      <vt:lpstr>Orientations – Qui, quoi, où et quand ?</vt:lpstr>
      <vt:lpstr>Activité : Services</vt:lpstr>
      <vt:lpstr>Documenter le plan</vt:lpstr>
      <vt:lpstr>Plan de suivi </vt:lpstr>
      <vt:lpstr>Discuter avec votre superviseur </vt:lpstr>
      <vt:lpstr>Activité : Récapitulatif </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2: Assessment</dc:title>
  <dc:creator>Jessica Dalpe</dc:creator>
  <cp:lastModifiedBy>Yuli</cp:lastModifiedBy>
  <cp:revision>62</cp:revision>
  <dcterms:created xsi:type="dcterms:W3CDTF">2016-02-19T16:14:01Z</dcterms:created>
  <dcterms:modified xsi:type="dcterms:W3CDTF">2017-07-20T22:49:03Z</dcterms:modified>
</cp:coreProperties>
</file>